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王漢宗顏楷體" panose="02020500000000000000" charset="-120"/>
      <p:regular r:id="rId10"/>
    </p:embeddedFont>
    <p:embeddedFont>
      <p:font typeface="華康正顏楷體W5" panose="03000509000000000000" pitchFamily="65" charset="-12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oppins Bold" panose="02020500000000000000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391" autoAdjust="0"/>
  </p:normalViewPr>
  <p:slideViewPr>
    <p:cSldViewPr>
      <p:cViewPr varScale="1">
        <p:scale>
          <a:sx n="71" d="100"/>
          <a:sy n="71" d="100"/>
        </p:scale>
        <p:origin x="6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15.sv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586342" y="2586340"/>
            <a:ext cx="10287003" cy="5114322"/>
            <a:chOff x="0" y="0"/>
            <a:chExt cx="23618250" cy="6604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18250" cy="6604949"/>
            </a:xfrm>
            <a:custGeom>
              <a:avLst/>
              <a:gdLst/>
              <a:ahLst/>
              <a:cxnLst/>
              <a:rect l="l" t="t" r="r" b="b"/>
              <a:pathLst>
                <a:path w="23618250" h="6604949">
                  <a:moveTo>
                    <a:pt x="0" y="0"/>
                  </a:moveTo>
                  <a:lnTo>
                    <a:pt x="23618250" y="0"/>
                  </a:lnTo>
                  <a:lnTo>
                    <a:pt x="23618250" y="6604949"/>
                  </a:lnTo>
                  <a:lnTo>
                    <a:pt x="0" y="6604949"/>
                  </a:lnTo>
                  <a:close/>
                </a:path>
              </a:pathLst>
            </a:custGeom>
            <a:solidFill>
              <a:srgbClr val="FCC287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391013" y="339629"/>
            <a:ext cx="12724390" cy="21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32"/>
              </a:lnSpc>
            </a:pPr>
            <a:r>
              <a:rPr lang="en-US" sz="6237" dirty="0">
                <a:solidFill>
                  <a:srgbClr val="E16D0E"/>
                </a:solidFill>
                <a:latin typeface="王漢宗顏楷體"/>
              </a:rPr>
              <a:t>112淡江財務金融學系</a:t>
            </a:r>
          </a:p>
          <a:p>
            <a:pPr algn="just">
              <a:lnSpc>
                <a:spcPts val="8732"/>
              </a:lnSpc>
            </a:pPr>
            <a:r>
              <a:rPr lang="zh-TW" altLang="en-US" sz="5400" b="1" dirty="0">
                <a:solidFill>
                  <a:srgbClr val="E16D0E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取得先修碩士班課程資格學生申請說明會</a:t>
            </a:r>
            <a:endParaRPr lang="en-US" sz="6600" b="1" dirty="0">
              <a:solidFill>
                <a:srgbClr val="E16D0E"/>
              </a:solidFill>
              <a:ea typeface="王漢宗顏楷體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230600" y="3820322"/>
            <a:ext cx="1174546" cy="235359"/>
            <a:chOff x="0" y="0"/>
            <a:chExt cx="1566061" cy="31381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13813" cy="31381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29873" y="0"/>
              <a:ext cx="313813" cy="31381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52248" y="0"/>
              <a:ext cx="313813" cy="313813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7880" r="15235"/>
          <a:stretch>
            <a:fillRect/>
          </a:stretch>
        </p:blipFill>
        <p:spPr>
          <a:xfrm>
            <a:off x="457015" y="-26905"/>
            <a:ext cx="4200291" cy="4097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51255" t="6336" r="9575" b="25235"/>
          <a:stretch>
            <a:fillRect/>
          </a:stretch>
        </p:blipFill>
        <p:spPr>
          <a:xfrm>
            <a:off x="57592" y="4070432"/>
            <a:ext cx="3505822" cy="62165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t="19250" b="19250"/>
          <a:stretch>
            <a:fillRect/>
          </a:stretch>
        </p:blipFill>
        <p:spPr>
          <a:xfrm>
            <a:off x="5111008" y="4889191"/>
            <a:ext cx="13173679" cy="539780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24143" y="2751457"/>
            <a:ext cx="12724390" cy="213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72"/>
              </a:lnSpc>
            </a:pPr>
            <a:r>
              <a:rPr lang="en-US" sz="5837" dirty="0" err="1">
                <a:solidFill>
                  <a:srgbClr val="4C4F35"/>
                </a:solidFill>
                <a:ea typeface="王漢宗顏楷體"/>
              </a:rPr>
              <a:t>主講人：淡江財務金融學系</a:t>
            </a:r>
            <a:r>
              <a:rPr lang="en-US" sz="5837" dirty="0">
                <a:solidFill>
                  <a:srgbClr val="4C4F35"/>
                </a:solidFill>
                <a:ea typeface="王漢宗顏楷體"/>
              </a:rPr>
              <a:t> </a:t>
            </a:r>
          </a:p>
          <a:p>
            <a:pPr algn="just">
              <a:lnSpc>
                <a:spcPts val="8172"/>
              </a:lnSpc>
            </a:pPr>
            <a:r>
              <a:rPr lang="en-US" sz="5837" dirty="0">
                <a:solidFill>
                  <a:srgbClr val="4C4F35"/>
                </a:solidFill>
                <a:latin typeface="王漢宗顏楷體"/>
              </a:rPr>
              <a:t>        </a:t>
            </a:r>
            <a:r>
              <a:rPr lang="en-US" sz="5837" dirty="0" err="1">
                <a:solidFill>
                  <a:srgbClr val="4C4F35"/>
                </a:solidFill>
                <a:latin typeface="王漢宗顏楷體"/>
              </a:rPr>
              <a:t>系主任</a:t>
            </a:r>
            <a:r>
              <a:rPr lang="en-US" sz="5837" dirty="0">
                <a:solidFill>
                  <a:srgbClr val="4C4F35"/>
                </a:solidFill>
                <a:latin typeface="王漢宗顏楷體"/>
              </a:rPr>
              <a:t> </a:t>
            </a:r>
            <a:r>
              <a:rPr lang="en-US" sz="5837" dirty="0" err="1">
                <a:solidFill>
                  <a:srgbClr val="4C4F35"/>
                </a:solidFill>
                <a:latin typeface="王漢宗顏楷體"/>
              </a:rPr>
              <a:t>林允永</a:t>
            </a:r>
            <a:endParaRPr lang="en-US" sz="5837" dirty="0">
              <a:solidFill>
                <a:srgbClr val="4C4F35"/>
              </a:solidFill>
              <a:latin typeface="王漢宗顏楷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66084" y="9105900"/>
            <a:ext cx="3302023" cy="102062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524182" y="780298"/>
            <a:ext cx="1239636" cy="248402"/>
            <a:chOff x="0" y="0"/>
            <a:chExt cx="1652847" cy="33120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543050" y="0"/>
            <a:ext cx="5781175" cy="8432633"/>
            <a:chOff x="0" y="0"/>
            <a:chExt cx="7708233" cy="1124351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1378" b="1378"/>
            <a:stretch>
              <a:fillRect/>
            </a:stretch>
          </p:blipFill>
          <p:spPr>
            <a:xfrm>
              <a:off x="0" y="0"/>
              <a:ext cx="7708233" cy="1124351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10338" y="8067288"/>
            <a:ext cx="2184126" cy="730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6939267" y="6480666"/>
            <a:ext cx="596008" cy="6093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744988" y="6194269"/>
            <a:ext cx="3151355" cy="374603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2000" y="1322876"/>
            <a:ext cx="823509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14"/>
              </a:lnSpc>
            </a:pPr>
            <a:r>
              <a:rPr lang="zh-TW" altLang="en-US" sz="4800" b="1" dirty="0">
                <a:solidFill>
                  <a:srgbClr val="E16D0E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取得先修碩士班課程資格學生</a:t>
            </a:r>
            <a:r>
              <a:rPr lang="en-US" sz="4800" b="1" dirty="0" err="1">
                <a:solidFill>
                  <a:srgbClr val="E16D0E"/>
                </a:solidFill>
                <a:ea typeface="王漢宗顏楷體"/>
              </a:rPr>
              <a:t>修讀規則</a:t>
            </a:r>
            <a:endParaRPr lang="en-US" sz="4800" b="1" dirty="0">
              <a:solidFill>
                <a:srgbClr val="E16D0E"/>
              </a:solidFill>
              <a:ea typeface="王漢宗顏楷體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67600" y="3015647"/>
            <a:ext cx="10533673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6000"/>
              </a:lnSpc>
              <a:buFont typeface="Arial"/>
              <a:buChar char="•"/>
            </a:pPr>
            <a:r>
              <a:rPr lang="en-US" sz="5000" dirty="0" err="1">
                <a:solidFill>
                  <a:srgbClr val="4C4F35"/>
                </a:solidFill>
                <a:ea typeface="王漢宗顏楷體"/>
              </a:rPr>
              <a:t>取得預備研究生資格的學生，必須於次年取得學士學位，經本校碩士班招生錄取後正式取得碩士班研究生資格</a:t>
            </a:r>
            <a:r>
              <a:rPr lang="en-US" sz="5000" dirty="0">
                <a:solidFill>
                  <a:srgbClr val="4C4F35"/>
                </a:solidFill>
                <a:ea typeface="王漢宗顏楷體"/>
              </a:rPr>
              <a:t>。</a:t>
            </a:r>
            <a:r>
              <a:rPr lang="en-US" sz="5000" dirty="0">
                <a:solidFill>
                  <a:srgbClr val="FCC287"/>
                </a:solidFill>
                <a:latin typeface="王漢宗顏楷體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1720" y="9486900"/>
            <a:ext cx="3302023" cy="102062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67600" y="495300"/>
            <a:ext cx="1239636" cy="248402"/>
            <a:chOff x="0" y="0"/>
            <a:chExt cx="1652847" cy="33120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783397" y="0"/>
            <a:ext cx="5719005" cy="8432633"/>
            <a:chOff x="0" y="0"/>
            <a:chExt cx="7625339" cy="1124351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27365" r="27365"/>
            <a:stretch>
              <a:fillRect/>
            </a:stretch>
          </p:blipFill>
          <p:spPr>
            <a:xfrm>
              <a:off x="0" y="0"/>
              <a:ext cx="7625339" cy="1124351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43662" y="8264591"/>
            <a:ext cx="2184126" cy="73068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906946" y="2320984"/>
            <a:ext cx="10717012" cy="697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6000"/>
              </a:lnSpc>
              <a:buFont typeface="Arial"/>
              <a:buChar char="•"/>
            </a:pPr>
            <a:r>
              <a:rPr lang="en-US" sz="5000" dirty="0">
                <a:solidFill>
                  <a:srgbClr val="4C4F35"/>
                </a:solidFill>
                <a:ea typeface="王漢宗顏楷體"/>
              </a:rPr>
              <a:t>預備研究生可於第七學期開始選讀碩士班課程，所選修課程可以於正式取得研究生資格後申請抵免，抵免辦法依照本校「學分抵免規則」提出學分抵免申請，至多抵免二十學分。</a:t>
            </a:r>
          </a:p>
          <a:p>
            <a:pPr marL="1079501" lvl="1" indent="-539750">
              <a:lnSpc>
                <a:spcPts val="6000"/>
              </a:lnSpc>
              <a:buFont typeface="Arial"/>
              <a:buChar char="•"/>
            </a:pPr>
            <a:r>
              <a:rPr lang="en-US" sz="5000" dirty="0" err="1">
                <a:solidFill>
                  <a:srgbClr val="4C4F35"/>
                </a:solidFill>
                <a:ea typeface="王漢宗顏楷體"/>
              </a:rPr>
              <a:t>但碩士班課程若已計入大學畢業學分數內，不得再申請抵免碩士班學分數</a:t>
            </a:r>
            <a:r>
              <a:rPr lang="en-US" sz="5000" dirty="0">
                <a:solidFill>
                  <a:srgbClr val="4C4F35"/>
                </a:solidFill>
                <a:ea typeface="王漢宗顏楷體"/>
              </a:rPr>
              <a:t>。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1942529" y="8988633"/>
            <a:ext cx="596008" cy="609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43C76E-2221-274C-CF89-D546D568D9BE}"/>
              </a:ext>
            </a:extLst>
          </p:cNvPr>
          <p:cNvSpPr txBox="1"/>
          <p:nvPr/>
        </p:nvSpPr>
        <p:spPr>
          <a:xfrm>
            <a:off x="7966184" y="759390"/>
            <a:ext cx="9657773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14"/>
              </a:lnSpc>
            </a:pPr>
            <a:r>
              <a:rPr lang="zh-TW" altLang="en-US" sz="5400" b="1" dirty="0">
                <a:solidFill>
                  <a:srgbClr val="E16D0E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取得先修碩士班課程資格學生</a:t>
            </a:r>
            <a:br>
              <a:rPr lang="en-US" altLang="zh-TW" sz="5400" b="1" dirty="0">
                <a:solidFill>
                  <a:srgbClr val="E16D0E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</a:br>
            <a:r>
              <a:rPr lang="en-US" sz="5400" b="1" dirty="0" err="1">
                <a:solidFill>
                  <a:srgbClr val="E16D0E"/>
                </a:solidFill>
                <a:ea typeface="王漢宗顏楷體"/>
              </a:rPr>
              <a:t>修讀規則</a:t>
            </a:r>
            <a:endParaRPr lang="en-US" sz="5400" b="1" dirty="0">
              <a:solidFill>
                <a:srgbClr val="E16D0E"/>
              </a:solidFill>
              <a:ea typeface="王漢宗顏楷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849" y="3888977"/>
            <a:ext cx="18288000" cy="4902067"/>
            <a:chOff x="0" y="0"/>
            <a:chExt cx="23618250" cy="633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18250" cy="6330831"/>
            </a:xfrm>
            <a:custGeom>
              <a:avLst/>
              <a:gdLst/>
              <a:ahLst/>
              <a:cxnLst/>
              <a:rect l="l" t="t" r="r" b="b"/>
              <a:pathLst>
                <a:path w="23618250" h="6330831">
                  <a:moveTo>
                    <a:pt x="0" y="0"/>
                  </a:moveTo>
                  <a:lnTo>
                    <a:pt x="23618250" y="0"/>
                  </a:lnTo>
                  <a:lnTo>
                    <a:pt x="23618250" y="6330831"/>
                  </a:lnTo>
                  <a:lnTo>
                    <a:pt x="0" y="6330831"/>
                  </a:lnTo>
                  <a:close/>
                </a:path>
              </a:pathLst>
            </a:custGeom>
            <a:solidFill>
              <a:srgbClr val="FCC287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00098" y="0"/>
            <a:ext cx="5835443" cy="10287000"/>
            <a:chOff x="0" y="0"/>
            <a:chExt cx="7780591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934" r="9976"/>
            <a:stretch>
              <a:fillRect/>
            </a:stretch>
          </p:blipFill>
          <p:spPr>
            <a:xfrm>
              <a:off x="0" y="0"/>
              <a:ext cx="7780591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977102" y="1588437"/>
            <a:ext cx="1239636" cy="248402"/>
            <a:chOff x="0" y="0"/>
            <a:chExt cx="1652847" cy="33120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26942" y="-3267994"/>
            <a:ext cx="6020419" cy="60645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913916" y="2500062"/>
            <a:ext cx="1772365" cy="59293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8114963" y="4570390"/>
            <a:ext cx="1481957" cy="1481957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60312" y="5038384"/>
            <a:ext cx="791259" cy="5459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64876" y="7911267"/>
            <a:ext cx="2659402" cy="23757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2473914" y="1366394"/>
            <a:ext cx="2490962" cy="175612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8855942" y="2075315"/>
            <a:ext cx="6271000" cy="1047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5"/>
              </a:lnSpc>
            </a:pPr>
            <a:r>
              <a:rPr lang="en-US" sz="6599">
                <a:solidFill>
                  <a:srgbClr val="E16D0E"/>
                </a:solidFill>
                <a:ea typeface="王漢宗顏楷體"/>
              </a:rPr>
              <a:t>雙聯學制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35971" y="4522765"/>
            <a:ext cx="7788307" cy="395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42"/>
              </a:lnSpc>
            </a:pPr>
            <a:r>
              <a:rPr lang="en-US" sz="5700">
                <a:solidFill>
                  <a:srgbClr val="FFFFFF"/>
                </a:solidFill>
                <a:ea typeface="王漢宗顏楷體"/>
              </a:rPr>
              <a:t>本系與昆士蘭大學商學系有1+1碩士雙聯學制協定，修讀本系碩班 1 年及昆士蘭大學1年可獲得雙碩士。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8686" y="-257546"/>
            <a:ext cx="6020419" cy="60645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38761" y="2774716"/>
            <a:ext cx="7649239" cy="6483584"/>
            <a:chOff x="0" y="0"/>
            <a:chExt cx="10198985" cy="86447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647" r="13647"/>
            <a:stretch>
              <a:fillRect/>
            </a:stretch>
          </p:blipFill>
          <p:spPr>
            <a:xfrm>
              <a:off x="0" y="0"/>
              <a:ext cx="10198985" cy="864477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667186"/>
            <a:ext cx="1239636" cy="248402"/>
            <a:chOff x="0" y="0"/>
            <a:chExt cx="1652847" cy="3312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56734" y="2124591"/>
            <a:ext cx="1638928" cy="106977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2553" y="2463551"/>
            <a:ext cx="9613008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9847" lvl="1" indent="-559924" algn="l">
              <a:lnSpc>
                <a:spcPts val="6224"/>
              </a:lnSpc>
              <a:buFont typeface="Arial"/>
              <a:buChar char="•"/>
            </a:pPr>
            <a:r>
              <a:rPr lang="en-US" sz="5186">
                <a:solidFill>
                  <a:srgbClr val="4C4F35"/>
                </a:solidFill>
                <a:ea typeface="王漢宗顏楷體"/>
              </a:rPr>
              <a:t>預研生大一至大三上、5學期之學業平均成績在班排名前百分之五以上者：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48518" y="4816226"/>
            <a:ext cx="7104596" cy="330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5"/>
              </a:lnSpc>
              <a:spcBef>
                <a:spcPct val="0"/>
              </a:spcBef>
            </a:pPr>
            <a:r>
              <a:rPr lang="en-US" sz="5287">
                <a:solidFill>
                  <a:srgbClr val="FF3131"/>
                </a:solidFill>
                <a:ea typeface="王漢宗顏楷體"/>
              </a:rPr>
              <a:t>第一名：獎勵金4萬元；</a:t>
            </a:r>
          </a:p>
          <a:p>
            <a:pPr>
              <a:lnSpc>
                <a:spcPts val="6345"/>
              </a:lnSpc>
              <a:spcBef>
                <a:spcPct val="0"/>
              </a:spcBef>
            </a:pPr>
            <a:r>
              <a:rPr lang="en-US" sz="5287">
                <a:solidFill>
                  <a:srgbClr val="FF3131"/>
                </a:solidFill>
                <a:ea typeface="王漢宗顏楷體"/>
              </a:rPr>
              <a:t>第二名：獎勵金3萬元；</a:t>
            </a:r>
          </a:p>
          <a:p>
            <a:pPr>
              <a:lnSpc>
                <a:spcPts val="6345"/>
              </a:lnSpc>
              <a:spcBef>
                <a:spcPct val="0"/>
              </a:spcBef>
            </a:pPr>
            <a:r>
              <a:rPr lang="en-US" sz="5287">
                <a:solidFill>
                  <a:srgbClr val="FF3131"/>
                </a:solidFill>
                <a:ea typeface="王漢宗顏楷體"/>
              </a:rPr>
              <a:t>第三名：獎勵金2萬元；</a:t>
            </a:r>
          </a:p>
          <a:p>
            <a:pPr>
              <a:lnSpc>
                <a:spcPts val="6345"/>
              </a:lnSpc>
              <a:spcBef>
                <a:spcPct val="0"/>
              </a:spcBef>
            </a:pPr>
            <a:r>
              <a:rPr lang="en-US" sz="5287">
                <a:solidFill>
                  <a:srgbClr val="FF3131"/>
                </a:solidFill>
                <a:ea typeface="王漢宗顏楷體"/>
              </a:rPr>
              <a:t>餘則獎勵金1萬元。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4984" y="8234499"/>
            <a:ext cx="961300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9847" lvl="1" indent="-559924" algn="l">
              <a:lnSpc>
                <a:spcPts val="6224"/>
              </a:lnSpc>
              <a:buFont typeface="Arial"/>
              <a:buChar char="•"/>
            </a:pPr>
            <a:r>
              <a:rPr lang="en-US" sz="5186" dirty="0" err="1">
                <a:solidFill>
                  <a:srgbClr val="4C4F35"/>
                </a:solidFill>
                <a:ea typeface="王漢宗顏楷體"/>
              </a:rPr>
              <a:t>獎勵金</a:t>
            </a:r>
            <a:r>
              <a:rPr lang="zh-TW" altLang="en-US" sz="5186" dirty="0">
                <a:solidFill>
                  <a:srgbClr val="4C4F35"/>
                </a:solidFill>
                <a:ea typeface="王漢宗顏楷體"/>
              </a:rPr>
              <a:t>於</a:t>
            </a:r>
            <a:r>
              <a:rPr lang="en-US" sz="5186" dirty="0" err="1">
                <a:solidFill>
                  <a:srgbClr val="4C4F35"/>
                </a:solidFill>
                <a:ea typeface="王漢宗顏楷體"/>
              </a:rPr>
              <a:t>研一發放</a:t>
            </a:r>
            <a:endParaRPr lang="en-US" sz="5186" dirty="0">
              <a:solidFill>
                <a:srgbClr val="4C4F35"/>
              </a:solidFill>
              <a:ea typeface="王漢宗顏楷體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67532867-DE63-54C2-EBF8-5DFDF7E9A65C}"/>
              </a:ext>
            </a:extLst>
          </p:cNvPr>
          <p:cNvSpPr txBox="1"/>
          <p:nvPr/>
        </p:nvSpPr>
        <p:spPr>
          <a:xfrm>
            <a:off x="1477593" y="1221055"/>
            <a:ext cx="1176268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14"/>
              </a:lnSpc>
            </a:pPr>
            <a:r>
              <a:rPr lang="zh-TW" altLang="en-US" sz="6000" b="1" dirty="0">
                <a:solidFill>
                  <a:srgbClr val="E16D0E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取得先修碩士班課程資格學生</a:t>
            </a:r>
            <a:r>
              <a:rPr lang="zh-TW" altLang="en-US" sz="6000" b="1" dirty="0">
                <a:solidFill>
                  <a:srgbClr val="E16D0E"/>
                </a:solidFill>
                <a:ea typeface="王漢宗顏楷體"/>
              </a:rPr>
              <a:t>獎勵</a:t>
            </a:r>
            <a:endParaRPr lang="en-US" sz="6000" b="1" dirty="0">
              <a:solidFill>
                <a:srgbClr val="E16D0E"/>
              </a:solidFill>
              <a:ea typeface="王漢宗顏楷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8686" y="-257546"/>
            <a:ext cx="6020419" cy="60645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38761" y="2774716"/>
            <a:ext cx="7649239" cy="6483584"/>
            <a:chOff x="0" y="0"/>
            <a:chExt cx="10198985" cy="86447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0673" r="10673"/>
            <a:stretch>
              <a:fillRect/>
            </a:stretch>
          </p:blipFill>
          <p:spPr>
            <a:xfrm>
              <a:off x="0" y="0"/>
              <a:ext cx="10198985" cy="864477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904499"/>
            <a:ext cx="1239636" cy="248402"/>
            <a:chOff x="0" y="0"/>
            <a:chExt cx="1652847" cy="3312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56734" y="2124591"/>
            <a:ext cx="1638928" cy="10697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13611" y="5806979"/>
            <a:ext cx="4497049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1337349"/>
            <a:ext cx="5433436" cy="101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6339">
                <a:solidFill>
                  <a:srgbClr val="E16D0E"/>
                </a:solidFill>
                <a:ea typeface="王漢宗顏楷體"/>
              </a:rPr>
              <a:t>榮譽學程獎勵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2788167"/>
            <a:ext cx="9581750" cy="32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6206" lvl="1" indent="-558103" algn="l">
              <a:lnSpc>
                <a:spcPts val="6204"/>
              </a:lnSpc>
              <a:buFont typeface="Arial"/>
              <a:buChar char="•"/>
            </a:pPr>
            <a:r>
              <a:rPr lang="en-US" sz="5170">
                <a:solidFill>
                  <a:srgbClr val="4C4F35"/>
                </a:solidFill>
                <a:ea typeface="王漢宗顏楷體"/>
              </a:rPr>
              <a:t>持有榮譽學程證書之學生，如錄取本校碩士班，第一學年每一學期發給三萬元獎學金。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19151" y="128028"/>
            <a:ext cx="6020419" cy="60645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4874" y="1028700"/>
            <a:ext cx="6775737" cy="8229600"/>
            <a:chOff x="0" y="0"/>
            <a:chExt cx="9034316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2521" r="22521"/>
            <a:stretch>
              <a:fillRect/>
            </a:stretch>
          </p:blipFill>
          <p:spPr>
            <a:xfrm>
              <a:off x="0" y="0"/>
              <a:ext cx="9034316" cy="109728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8482509" y="1408934"/>
            <a:ext cx="1239636" cy="248402"/>
            <a:chOff x="0" y="0"/>
            <a:chExt cx="1652847" cy="3312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31203" cy="33120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64779" y="0"/>
              <a:ext cx="331203" cy="33120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321644" y="0"/>
              <a:ext cx="331203" cy="331203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8482509" y="4615669"/>
            <a:ext cx="1080646" cy="1080646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CC287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82509" y="6192552"/>
            <a:ext cx="1080646" cy="1080646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CC287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64671" y="4896949"/>
            <a:ext cx="716322" cy="546761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482509" y="7768498"/>
            <a:ext cx="1080646" cy="1080646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CC287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75001" y="8025673"/>
            <a:ext cx="495662" cy="5900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6591801" y="7963303"/>
            <a:ext cx="1358688" cy="164237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41183" y="-1800807"/>
            <a:ext cx="4642708" cy="38576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83167" y="6406801"/>
            <a:ext cx="479329" cy="65214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8332154" y="1823273"/>
            <a:ext cx="5153331" cy="116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3"/>
              </a:lnSpc>
            </a:pPr>
            <a:r>
              <a:rPr lang="en-US" sz="7380">
                <a:solidFill>
                  <a:srgbClr val="E16D0E"/>
                </a:solidFill>
                <a:ea typeface="王漢宗顏楷體"/>
              </a:rPr>
              <a:t>申請辦法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70611" y="2810242"/>
            <a:ext cx="9581750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6206" lvl="1" indent="-558103" algn="l">
              <a:lnSpc>
                <a:spcPts val="6204"/>
              </a:lnSpc>
              <a:buFont typeface="Arial"/>
              <a:buChar char="•"/>
            </a:pPr>
            <a:r>
              <a:rPr lang="en-US" sz="5170">
                <a:solidFill>
                  <a:srgbClr val="4C4F35"/>
                </a:solidFill>
                <a:ea typeface="王漢宗顏楷體"/>
              </a:rPr>
              <a:t>以下文件請於</a:t>
            </a:r>
            <a:r>
              <a:rPr lang="en-US" sz="5170">
                <a:solidFill>
                  <a:srgbClr val="FF3131"/>
                </a:solidFill>
                <a:latin typeface="王漢宗顏楷體"/>
              </a:rPr>
              <a:t>6/12(一)</a:t>
            </a:r>
            <a:r>
              <a:rPr lang="en-US" sz="5170">
                <a:solidFill>
                  <a:srgbClr val="4C4F35"/>
                </a:solidFill>
                <a:ea typeface="王漢宗顏楷體"/>
              </a:rPr>
              <a:t>前繳交至財金系辦。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22144" y="4705350"/>
            <a:ext cx="7940393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5"/>
              </a:lnSpc>
            </a:pPr>
            <a:r>
              <a:rPr lang="en-US" sz="5229">
                <a:solidFill>
                  <a:srgbClr val="4C4F35"/>
                </a:solidFill>
                <a:ea typeface="王漢宗顏楷體"/>
              </a:rPr>
              <a:t>申請表:請至系網下載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22144" y="5809498"/>
            <a:ext cx="8150829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3"/>
              </a:lnSpc>
            </a:pPr>
            <a:r>
              <a:rPr lang="en-US" sz="5227" dirty="0" err="1">
                <a:solidFill>
                  <a:srgbClr val="4C4F35"/>
                </a:solidFill>
                <a:ea typeface="王漢宗顏楷體"/>
              </a:rPr>
              <a:t>成績單</a:t>
            </a:r>
            <a:r>
              <a:rPr lang="en-US" sz="5227" dirty="0">
                <a:solidFill>
                  <a:srgbClr val="4C4F35"/>
                </a:solidFill>
                <a:ea typeface="王漢宗顏楷體"/>
              </a:rPr>
              <a:t>:</a:t>
            </a:r>
          </a:p>
          <a:p>
            <a:pPr>
              <a:lnSpc>
                <a:spcPts val="6273"/>
              </a:lnSpc>
            </a:pPr>
            <a:r>
              <a:rPr lang="en-US" sz="5227" dirty="0" err="1">
                <a:solidFill>
                  <a:srgbClr val="4C4F35"/>
                </a:solidFill>
                <a:ea typeface="王漢宗顏楷體"/>
              </a:rPr>
              <a:t>須包含五學期成績及名次</a:t>
            </a:r>
            <a:endParaRPr lang="en-US" sz="5227" dirty="0">
              <a:solidFill>
                <a:srgbClr val="4C4F35"/>
              </a:solidFill>
              <a:ea typeface="王漢宗顏楷體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22144" y="7685923"/>
            <a:ext cx="518567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3"/>
              </a:lnSpc>
            </a:pPr>
            <a:r>
              <a:rPr lang="en-US" sz="5627">
                <a:solidFill>
                  <a:srgbClr val="4C4F35"/>
                </a:solidFill>
                <a:ea typeface="王漢宗顏楷體"/>
              </a:rPr>
              <a:t>讀書及研究計畫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7393" y="0"/>
            <a:ext cx="1021218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07468" y="3638460"/>
            <a:ext cx="3720324" cy="30100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53188" y="5011361"/>
            <a:ext cx="6356478" cy="2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6"/>
              </a:lnSpc>
            </a:pPr>
            <a:r>
              <a:rPr lang="en-US" sz="7600">
                <a:solidFill>
                  <a:srgbClr val="E16D0E"/>
                </a:solidFill>
                <a:latin typeface="Poppins Bold"/>
              </a:rPr>
              <a:t>THANKS FOR</a:t>
            </a:r>
          </a:p>
          <a:p>
            <a:pPr>
              <a:lnSpc>
                <a:spcPts val="8056"/>
              </a:lnSpc>
            </a:pPr>
            <a:r>
              <a:rPr lang="en-US" sz="7600">
                <a:solidFill>
                  <a:srgbClr val="E16D0E"/>
                </a:solidFill>
                <a:latin typeface="Poppins Bold"/>
              </a:rPr>
              <a:t>WATCHING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277898" y="8010952"/>
            <a:ext cx="1174546" cy="235359"/>
            <a:chOff x="0" y="0"/>
            <a:chExt cx="1566061" cy="31381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13813" cy="313813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29873" y="0"/>
              <a:ext cx="313813" cy="313813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52248" y="0"/>
              <a:ext cx="313813" cy="313813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CC287"/>
              </a:solidFill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7953188" y="2504095"/>
            <a:ext cx="6562393" cy="2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6"/>
              </a:lnSpc>
            </a:pPr>
            <a:r>
              <a:rPr lang="en-US" sz="7600">
                <a:solidFill>
                  <a:srgbClr val="4C4F35"/>
                </a:solidFill>
                <a:ea typeface="王漢宗特黑體"/>
              </a:rPr>
              <a:t>感謝各位同學的到來及聆聽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7880" r="15235"/>
          <a:stretch>
            <a:fillRect/>
          </a:stretch>
        </p:blipFill>
        <p:spPr>
          <a:xfrm>
            <a:off x="14087709" y="28199"/>
            <a:ext cx="4200291" cy="4097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136</Words>
  <Application>Microsoft Office PowerPoint</Application>
  <PresentationFormat>自訂</PresentationFormat>
  <Paragraphs>29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王漢宗顏楷體</vt:lpstr>
      <vt:lpstr>華康正顏楷體W5</vt:lpstr>
      <vt:lpstr>Arial</vt:lpstr>
      <vt:lpstr>Calibri</vt:lpstr>
      <vt:lpstr>Poppins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112淡江財金系申請入學線上說明會 竭誠歡迎新生及家長聆聽</dc:title>
  <dc:creator>tkustaff</dc:creator>
  <cp:lastModifiedBy>蘇芷琪</cp:lastModifiedBy>
  <cp:revision>7</cp:revision>
  <dcterms:created xsi:type="dcterms:W3CDTF">2006-08-16T00:00:00Z</dcterms:created>
  <dcterms:modified xsi:type="dcterms:W3CDTF">2023-11-14T08:56:28Z</dcterms:modified>
  <dc:identifier>DAFfyqmTxuo</dc:identifier>
</cp:coreProperties>
</file>