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25" r:id="rId2"/>
  </p:sldMasterIdLst>
  <p:notesMasterIdLst>
    <p:notesMasterId r:id="rId13"/>
  </p:notesMasterIdLst>
  <p:handoutMasterIdLst>
    <p:handoutMasterId r:id="rId14"/>
  </p:handoutMasterIdLst>
  <p:sldIdLst>
    <p:sldId id="434" r:id="rId3"/>
    <p:sldId id="461" r:id="rId4"/>
    <p:sldId id="464" r:id="rId5"/>
    <p:sldId id="462" r:id="rId6"/>
    <p:sldId id="460" r:id="rId7"/>
    <p:sldId id="454" r:id="rId8"/>
    <p:sldId id="459" r:id="rId9"/>
    <p:sldId id="463" r:id="rId10"/>
    <p:sldId id="455" r:id="rId11"/>
    <p:sldId id="456" r:id="rId12"/>
  </p:sldIdLst>
  <p:sldSz cx="9144000" cy="6858000" type="screen4x3"/>
  <p:notesSz cx="6662738" cy="9906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吳乾埼" initials="吳乾埼" lastIdx="1" clrIdx="0">
    <p:extLst>
      <p:ext uri="{19B8F6BF-5375-455C-9EA6-DF929625EA0E}">
        <p15:presenceInfo xmlns:p15="http://schemas.microsoft.com/office/powerpoint/2012/main" userId="S-1-5-21-643448052-2080135138-2888996131-10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FF"/>
    <a:srgbClr val="FF00FF"/>
    <a:srgbClr val="ADD1EF"/>
    <a:srgbClr val="00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571" y="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4ED2C5-FEC3-468D-AB88-2D8B70D790F0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8F52E1B-48A3-4127-8593-ABD7E6389E68}">
      <dgm:prSet phldrT="[文字]" phldr="0"/>
      <dgm:spPr/>
      <dgm:t>
        <a:bodyPr/>
        <a:lstStyle/>
        <a:p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第一類</a:t>
          </a:r>
          <a:endParaRPr lang="en-US" altLang="zh-TW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r>
            <a: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1,000</a:t>
          </a:r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元</a:t>
          </a:r>
          <a:r>
            <a: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人</a:t>
          </a:r>
        </a:p>
      </dgm:t>
    </dgm:pt>
    <dgm:pt modelId="{B85CD7B4-8454-4D8C-9DBA-B210B9D0F5E4}" type="parTrans" cxnId="{2151FB9B-6AF9-4F2B-B7B9-A292292F128E}">
      <dgm:prSet/>
      <dgm:spPr/>
      <dgm:t>
        <a:bodyPr/>
        <a:lstStyle/>
        <a:p>
          <a:endParaRPr lang="zh-TW" altLang="en-US"/>
        </a:p>
      </dgm:t>
    </dgm:pt>
    <dgm:pt modelId="{8B1EA6EF-CF4C-4BD7-BE35-25FB7FDB75F3}" type="sibTrans" cxnId="{2151FB9B-6AF9-4F2B-B7B9-A292292F128E}">
      <dgm:prSet/>
      <dgm:spPr/>
      <dgm:t>
        <a:bodyPr/>
        <a:lstStyle/>
        <a:p>
          <a:endParaRPr lang="zh-TW" altLang="en-US"/>
        </a:p>
      </dgm:t>
    </dgm:pt>
    <dgm:pt modelId="{7DEB2C66-D489-4161-A793-C848214BEB03}">
      <dgm:prSet phldrT="[文字]" phldr="0" custT="1"/>
      <dgm:spPr/>
      <dgm:t>
        <a:bodyPr/>
        <a:lstStyle/>
        <a:p>
          <a:r>
            <a: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rPr>
            <a:t>依據「科技部補助大專學生研究計畫作業要點」申請研究計畫並以本校為申請機構者</a:t>
          </a:r>
        </a:p>
      </dgm:t>
    </dgm:pt>
    <dgm:pt modelId="{05DB7514-4A39-40BF-8CA7-D5EBC9121485}" type="parTrans" cxnId="{B5D77B51-9FE7-4413-9E77-8B1E188836CC}">
      <dgm:prSet/>
      <dgm:spPr/>
      <dgm:t>
        <a:bodyPr/>
        <a:lstStyle/>
        <a:p>
          <a:endParaRPr lang="zh-TW" altLang="en-US"/>
        </a:p>
      </dgm:t>
    </dgm:pt>
    <dgm:pt modelId="{FB17B77F-8FA4-4E0D-801E-67D44BC93836}" type="sibTrans" cxnId="{B5D77B51-9FE7-4413-9E77-8B1E188836CC}">
      <dgm:prSet/>
      <dgm:spPr/>
      <dgm:t>
        <a:bodyPr/>
        <a:lstStyle/>
        <a:p>
          <a:endParaRPr lang="zh-TW" altLang="en-US"/>
        </a:p>
      </dgm:t>
    </dgm:pt>
    <dgm:pt modelId="{08AACCE8-1AD9-4CE0-A055-9D079840C23C}">
      <dgm:prSet phldrT="[文字]" phldr="0"/>
      <dgm:spPr/>
      <dgm:t>
        <a:bodyPr/>
        <a:lstStyle/>
        <a:p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第二類</a:t>
          </a:r>
          <a:endParaRPr lang="en-US" altLang="zh-TW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r>
            <a: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12,000</a:t>
          </a:r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元</a:t>
          </a:r>
          <a:r>
            <a: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人</a:t>
          </a:r>
        </a:p>
      </dgm:t>
    </dgm:pt>
    <dgm:pt modelId="{D791CBE7-319C-4BB9-8E01-99F936DCEEDE}" type="parTrans" cxnId="{5E821015-3A40-4DEB-826C-6DF9F3181981}">
      <dgm:prSet/>
      <dgm:spPr/>
      <dgm:t>
        <a:bodyPr/>
        <a:lstStyle/>
        <a:p>
          <a:endParaRPr lang="zh-TW" altLang="en-US"/>
        </a:p>
      </dgm:t>
    </dgm:pt>
    <dgm:pt modelId="{B51C19D4-E274-46D7-9624-936E0196DB5D}" type="sibTrans" cxnId="{5E821015-3A40-4DEB-826C-6DF9F3181981}">
      <dgm:prSet/>
      <dgm:spPr/>
      <dgm:t>
        <a:bodyPr/>
        <a:lstStyle/>
        <a:p>
          <a:endParaRPr lang="zh-TW" altLang="en-US"/>
        </a:p>
      </dgm:t>
    </dgm:pt>
    <dgm:pt modelId="{E7477531-8EF0-40BC-936D-0155034043C6}">
      <dgm:prSet phldrT="[文字]" phldr="0" custT="1"/>
      <dgm:spPr/>
      <dgm:t>
        <a:bodyPr/>
        <a:lstStyle/>
        <a:p>
          <a:r>
            <a: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rPr>
            <a:t>依據「科技部補助大專學生研究計畫作業要點」申請研究計畫</a:t>
          </a:r>
          <a:r>
            <a:rPr lang="zh-TW" alt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獲得科技部核定補助且執行計畫時</a:t>
          </a:r>
          <a:r>
            <a:rPr lang="zh-TW" altLang="en-US" sz="1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具備預研生</a:t>
          </a:r>
          <a:r>
            <a:rPr lang="zh-TW" alt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或</a:t>
          </a:r>
          <a:r>
            <a:rPr lang="zh-TW" altLang="en-US" sz="1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榮譽學程學生身分</a:t>
          </a:r>
          <a:r>
            <a:rPr lang="zh-TW" alt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並以本校為執行機構者</a:t>
          </a:r>
          <a:r>
            <a: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rPr>
            <a:t>；若申請學生兼具預研生和榮譽學程學生身分者僅得申請一次獎勵。</a:t>
          </a:r>
        </a:p>
      </dgm:t>
    </dgm:pt>
    <dgm:pt modelId="{283A78C8-2056-400F-8A41-6E7DA234BFB8}" type="parTrans" cxnId="{736E9ABE-88BA-459B-BAA2-C838AE6407BD}">
      <dgm:prSet/>
      <dgm:spPr/>
      <dgm:t>
        <a:bodyPr/>
        <a:lstStyle/>
        <a:p>
          <a:endParaRPr lang="zh-TW" altLang="en-US"/>
        </a:p>
      </dgm:t>
    </dgm:pt>
    <dgm:pt modelId="{5C168148-ABCC-42C4-A976-806DEC0D673D}" type="sibTrans" cxnId="{736E9ABE-88BA-459B-BAA2-C838AE6407BD}">
      <dgm:prSet/>
      <dgm:spPr/>
      <dgm:t>
        <a:bodyPr/>
        <a:lstStyle/>
        <a:p>
          <a:endParaRPr lang="zh-TW" altLang="en-US"/>
        </a:p>
      </dgm:t>
    </dgm:pt>
    <dgm:pt modelId="{F586DB84-18A7-4BD2-89E2-F30F8BFBC98C}">
      <dgm:prSet phldrT="[文字]" phldr="0"/>
      <dgm:spPr/>
      <dgm:t>
        <a:bodyPr/>
        <a:lstStyle/>
        <a:p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第三類</a:t>
          </a:r>
          <a:endParaRPr lang="en-US" altLang="zh-TW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r>
            <a: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6,000</a:t>
          </a:r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元</a:t>
          </a:r>
          <a:r>
            <a: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人</a:t>
          </a:r>
        </a:p>
      </dgm:t>
    </dgm:pt>
    <dgm:pt modelId="{0A03A9CA-3D75-4F5D-8277-A1BD67DE72B4}" type="parTrans" cxnId="{D8DFDC05-D38B-481A-9A8C-92E16767327F}">
      <dgm:prSet/>
      <dgm:spPr/>
      <dgm:t>
        <a:bodyPr/>
        <a:lstStyle/>
        <a:p>
          <a:endParaRPr lang="zh-TW" altLang="en-US"/>
        </a:p>
      </dgm:t>
    </dgm:pt>
    <dgm:pt modelId="{6024204F-75FB-4806-AAAE-437BB86891FB}" type="sibTrans" cxnId="{D8DFDC05-D38B-481A-9A8C-92E16767327F}">
      <dgm:prSet/>
      <dgm:spPr/>
      <dgm:t>
        <a:bodyPr/>
        <a:lstStyle/>
        <a:p>
          <a:endParaRPr lang="zh-TW" altLang="en-US"/>
        </a:p>
      </dgm:t>
    </dgm:pt>
    <dgm:pt modelId="{122677AD-C7C9-4CE3-847C-CD80B1554041}">
      <dgm:prSet phldrT="[文字]" phldr="0"/>
      <dgm:spPr/>
      <dgm:t>
        <a:bodyPr/>
        <a:lstStyle/>
        <a:p>
          <a:r>
            <a:rPr 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除預研生及修讀榮譽學程以外之大學部學生，依據「科技部補助大專學生研究計畫作業要點」</a:t>
          </a:r>
          <a:r>
            <a:rPr lang="zh-TW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申請研究計畫獲得科技部</a:t>
          </a:r>
          <a:r>
            <a:rPr 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核定補助</a:t>
          </a:r>
          <a:r>
            <a:rPr lang="zh-TW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並以本校為執行機構者</a:t>
          </a:r>
          <a:r>
            <a:rPr 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。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401C83E-2640-4ACA-82AA-188B3F7485EA}" type="parTrans" cxnId="{B8AE8E8F-E043-4B7E-857E-A8F46E365A49}">
      <dgm:prSet/>
      <dgm:spPr/>
      <dgm:t>
        <a:bodyPr/>
        <a:lstStyle/>
        <a:p>
          <a:endParaRPr lang="zh-TW" altLang="en-US"/>
        </a:p>
      </dgm:t>
    </dgm:pt>
    <dgm:pt modelId="{85908C27-9669-481F-8876-38FC09F3E681}" type="sibTrans" cxnId="{B8AE8E8F-E043-4B7E-857E-A8F46E365A49}">
      <dgm:prSet/>
      <dgm:spPr/>
      <dgm:t>
        <a:bodyPr/>
        <a:lstStyle/>
        <a:p>
          <a:endParaRPr lang="zh-TW" altLang="en-US"/>
        </a:p>
      </dgm:t>
    </dgm:pt>
    <dgm:pt modelId="{35DDB7A5-93CE-46B4-8640-894B4D63C42C}">
      <dgm:prSet phldrT="[文字]" phldr="0" custT="1"/>
      <dgm:spPr/>
      <dgm:t>
        <a:bodyPr/>
        <a:lstStyle/>
        <a:p>
          <a:r>
            <a:rPr lang="zh-TW" altLang="en-US" sz="1400" b="1" u="none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申請計畫</a:t>
          </a:r>
          <a:r>
            <a:rPr lang="zh-TW" altLang="en-US" sz="1400" b="1" u="none" dirty="0">
              <a:latin typeface="微軟正黑體" panose="020B0604030504040204" pitchFamily="34" charset="-120"/>
              <a:ea typeface="微軟正黑體" panose="020B0604030504040204" pitchFamily="34" charset="-120"/>
            </a:rPr>
            <a:t>之每位學生</a:t>
          </a:r>
          <a:r>
            <a: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rPr>
            <a:t>核發獎勵金新臺幣一千元整。</a:t>
          </a:r>
          <a:r>
            <a: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rPr>
            <a:t>校給</a:t>
          </a:r>
          <a:r>
            <a: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rPr>
            <a:t>)</a:t>
          </a:r>
          <a:endParaRPr lang="zh-TW" altLang="en-US" sz="14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F3577AF-3427-43DE-9211-1189C08941C7}" type="sibTrans" cxnId="{B1CD9894-B3E3-4C57-900F-016527C355BE}">
      <dgm:prSet/>
      <dgm:spPr/>
      <dgm:t>
        <a:bodyPr/>
        <a:lstStyle/>
        <a:p>
          <a:endParaRPr lang="zh-TW" altLang="en-US"/>
        </a:p>
      </dgm:t>
    </dgm:pt>
    <dgm:pt modelId="{75D2E458-BB49-4C46-BFB9-592881ADED1E}" type="parTrans" cxnId="{B1CD9894-B3E3-4C57-900F-016527C355BE}">
      <dgm:prSet/>
      <dgm:spPr/>
      <dgm:t>
        <a:bodyPr/>
        <a:lstStyle/>
        <a:p>
          <a:endParaRPr lang="zh-TW" altLang="en-US"/>
        </a:p>
      </dgm:t>
    </dgm:pt>
    <dgm:pt modelId="{AA8889B4-DA0F-4B2E-9DB8-5A0C76B29147}" type="pres">
      <dgm:prSet presAssocID="{044ED2C5-FEC3-468D-AB88-2D8B70D790F0}" presName="Name0" presStyleCnt="0">
        <dgm:presLayoutVars>
          <dgm:dir/>
          <dgm:animLvl val="lvl"/>
          <dgm:resizeHandles/>
        </dgm:presLayoutVars>
      </dgm:prSet>
      <dgm:spPr/>
    </dgm:pt>
    <dgm:pt modelId="{B6C8B517-633F-4732-8574-E63ADB338373}" type="pres">
      <dgm:prSet presAssocID="{68F52E1B-48A3-4127-8593-ABD7E6389E68}" presName="linNode" presStyleCnt="0"/>
      <dgm:spPr/>
    </dgm:pt>
    <dgm:pt modelId="{7AA12293-2993-43B7-A596-3309C1C70DFE}" type="pres">
      <dgm:prSet presAssocID="{68F52E1B-48A3-4127-8593-ABD7E6389E68}" presName="parentShp" presStyleLbl="node1" presStyleIdx="0" presStyleCnt="3">
        <dgm:presLayoutVars>
          <dgm:bulletEnabled val="1"/>
        </dgm:presLayoutVars>
      </dgm:prSet>
      <dgm:spPr/>
    </dgm:pt>
    <dgm:pt modelId="{CC6CDE35-9E57-4B1B-A8A6-81E8EA3E86EA}" type="pres">
      <dgm:prSet presAssocID="{68F52E1B-48A3-4127-8593-ABD7E6389E68}" presName="childShp" presStyleLbl="bgAccFollowNode1" presStyleIdx="0" presStyleCnt="3">
        <dgm:presLayoutVars>
          <dgm:bulletEnabled val="1"/>
        </dgm:presLayoutVars>
      </dgm:prSet>
      <dgm:spPr/>
    </dgm:pt>
    <dgm:pt modelId="{FE876575-5608-401A-ABCD-EC0FF1D3C1C6}" type="pres">
      <dgm:prSet presAssocID="{8B1EA6EF-CF4C-4BD7-BE35-25FB7FDB75F3}" presName="spacing" presStyleCnt="0"/>
      <dgm:spPr/>
    </dgm:pt>
    <dgm:pt modelId="{5113BAE0-E914-406B-85CE-4790C9F8E2CD}" type="pres">
      <dgm:prSet presAssocID="{08AACCE8-1AD9-4CE0-A055-9D079840C23C}" presName="linNode" presStyleCnt="0"/>
      <dgm:spPr/>
    </dgm:pt>
    <dgm:pt modelId="{319CF2F7-CA36-477C-86C0-6D68ED250971}" type="pres">
      <dgm:prSet presAssocID="{08AACCE8-1AD9-4CE0-A055-9D079840C23C}" presName="parentShp" presStyleLbl="node1" presStyleIdx="1" presStyleCnt="3">
        <dgm:presLayoutVars>
          <dgm:bulletEnabled val="1"/>
        </dgm:presLayoutVars>
      </dgm:prSet>
      <dgm:spPr/>
    </dgm:pt>
    <dgm:pt modelId="{85B751A9-E2FE-4271-A1CD-D181A8E6B1F8}" type="pres">
      <dgm:prSet presAssocID="{08AACCE8-1AD9-4CE0-A055-9D079840C23C}" presName="childShp" presStyleLbl="bgAccFollowNode1" presStyleIdx="1" presStyleCnt="3">
        <dgm:presLayoutVars>
          <dgm:bulletEnabled val="1"/>
        </dgm:presLayoutVars>
      </dgm:prSet>
      <dgm:spPr/>
    </dgm:pt>
    <dgm:pt modelId="{68C21856-206F-43F7-9EBB-43E80069D1FF}" type="pres">
      <dgm:prSet presAssocID="{B51C19D4-E274-46D7-9624-936E0196DB5D}" presName="spacing" presStyleCnt="0"/>
      <dgm:spPr/>
    </dgm:pt>
    <dgm:pt modelId="{BFDA47EE-2715-4C39-9617-33BC8CB45F4F}" type="pres">
      <dgm:prSet presAssocID="{F586DB84-18A7-4BD2-89E2-F30F8BFBC98C}" presName="linNode" presStyleCnt="0"/>
      <dgm:spPr/>
    </dgm:pt>
    <dgm:pt modelId="{B141E537-97D6-4945-A742-A0FBF9B2EC3B}" type="pres">
      <dgm:prSet presAssocID="{F586DB84-18A7-4BD2-89E2-F30F8BFBC98C}" presName="parentShp" presStyleLbl="node1" presStyleIdx="2" presStyleCnt="3">
        <dgm:presLayoutVars>
          <dgm:bulletEnabled val="1"/>
        </dgm:presLayoutVars>
      </dgm:prSet>
      <dgm:spPr/>
    </dgm:pt>
    <dgm:pt modelId="{42A148F8-A8D8-4A19-969B-A1C13479E1E4}" type="pres">
      <dgm:prSet presAssocID="{F586DB84-18A7-4BD2-89E2-F30F8BFBC98C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D8DFDC05-D38B-481A-9A8C-92E16767327F}" srcId="{044ED2C5-FEC3-468D-AB88-2D8B70D790F0}" destId="{F586DB84-18A7-4BD2-89E2-F30F8BFBC98C}" srcOrd="2" destOrd="0" parTransId="{0A03A9CA-3D75-4F5D-8277-A1BD67DE72B4}" sibTransId="{6024204F-75FB-4806-AAAE-437BB86891FB}"/>
    <dgm:cxn modelId="{CF153012-D5F6-493C-8EE6-FF722B952F32}" type="presOf" srcId="{044ED2C5-FEC3-468D-AB88-2D8B70D790F0}" destId="{AA8889B4-DA0F-4B2E-9DB8-5A0C76B29147}" srcOrd="0" destOrd="0" presId="urn:microsoft.com/office/officeart/2005/8/layout/vList6"/>
    <dgm:cxn modelId="{5E821015-3A40-4DEB-826C-6DF9F3181981}" srcId="{044ED2C5-FEC3-468D-AB88-2D8B70D790F0}" destId="{08AACCE8-1AD9-4CE0-A055-9D079840C23C}" srcOrd="1" destOrd="0" parTransId="{D791CBE7-319C-4BB9-8E01-99F936DCEEDE}" sibTransId="{B51C19D4-E274-46D7-9624-936E0196DB5D}"/>
    <dgm:cxn modelId="{B8356A44-DAFB-4EF8-A495-1FFE1A156647}" type="presOf" srcId="{35DDB7A5-93CE-46B4-8640-894B4D63C42C}" destId="{CC6CDE35-9E57-4B1B-A8A6-81E8EA3E86EA}" srcOrd="0" destOrd="1" presId="urn:microsoft.com/office/officeart/2005/8/layout/vList6"/>
    <dgm:cxn modelId="{76DAD06A-F05E-42C5-8149-7B2FEF6FE34C}" type="presOf" srcId="{F586DB84-18A7-4BD2-89E2-F30F8BFBC98C}" destId="{B141E537-97D6-4945-A742-A0FBF9B2EC3B}" srcOrd="0" destOrd="0" presId="urn:microsoft.com/office/officeart/2005/8/layout/vList6"/>
    <dgm:cxn modelId="{B5D77B51-9FE7-4413-9E77-8B1E188836CC}" srcId="{68F52E1B-48A3-4127-8593-ABD7E6389E68}" destId="{7DEB2C66-D489-4161-A793-C848214BEB03}" srcOrd="0" destOrd="0" parTransId="{05DB7514-4A39-40BF-8CA7-D5EBC9121485}" sibTransId="{FB17B77F-8FA4-4E0D-801E-67D44BC93836}"/>
    <dgm:cxn modelId="{A4ADF757-7DB7-46E5-B00D-A31D0AD2911A}" type="presOf" srcId="{08AACCE8-1AD9-4CE0-A055-9D079840C23C}" destId="{319CF2F7-CA36-477C-86C0-6D68ED250971}" srcOrd="0" destOrd="0" presId="urn:microsoft.com/office/officeart/2005/8/layout/vList6"/>
    <dgm:cxn modelId="{E2918682-FFC3-47CB-A226-E785AD672E1B}" type="presOf" srcId="{7DEB2C66-D489-4161-A793-C848214BEB03}" destId="{CC6CDE35-9E57-4B1B-A8A6-81E8EA3E86EA}" srcOrd="0" destOrd="0" presId="urn:microsoft.com/office/officeart/2005/8/layout/vList6"/>
    <dgm:cxn modelId="{B8AE8E8F-E043-4B7E-857E-A8F46E365A49}" srcId="{F586DB84-18A7-4BD2-89E2-F30F8BFBC98C}" destId="{122677AD-C7C9-4CE3-847C-CD80B1554041}" srcOrd="0" destOrd="0" parTransId="{9401C83E-2640-4ACA-82AA-188B3F7485EA}" sibTransId="{85908C27-9669-481F-8876-38FC09F3E681}"/>
    <dgm:cxn modelId="{B1CD9894-B3E3-4C57-900F-016527C355BE}" srcId="{68F52E1B-48A3-4127-8593-ABD7E6389E68}" destId="{35DDB7A5-93CE-46B4-8640-894B4D63C42C}" srcOrd="1" destOrd="0" parTransId="{75D2E458-BB49-4C46-BFB9-592881ADED1E}" sibTransId="{EF3577AF-3427-43DE-9211-1189C08941C7}"/>
    <dgm:cxn modelId="{CD2A2F9B-9C6C-4F97-B86F-453516159F37}" type="presOf" srcId="{68F52E1B-48A3-4127-8593-ABD7E6389E68}" destId="{7AA12293-2993-43B7-A596-3309C1C70DFE}" srcOrd="0" destOrd="0" presId="urn:microsoft.com/office/officeart/2005/8/layout/vList6"/>
    <dgm:cxn modelId="{2151FB9B-6AF9-4F2B-B7B9-A292292F128E}" srcId="{044ED2C5-FEC3-468D-AB88-2D8B70D790F0}" destId="{68F52E1B-48A3-4127-8593-ABD7E6389E68}" srcOrd="0" destOrd="0" parTransId="{B85CD7B4-8454-4D8C-9DBA-B210B9D0F5E4}" sibTransId="{8B1EA6EF-CF4C-4BD7-BE35-25FB7FDB75F3}"/>
    <dgm:cxn modelId="{FD57FFA0-CBC6-480F-85AE-5199227B9A21}" type="presOf" srcId="{122677AD-C7C9-4CE3-847C-CD80B1554041}" destId="{42A148F8-A8D8-4A19-969B-A1C13479E1E4}" srcOrd="0" destOrd="0" presId="urn:microsoft.com/office/officeart/2005/8/layout/vList6"/>
    <dgm:cxn modelId="{736E9ABE-88BA-459B-BAA2-C838AE6407BD}" srcId="{08AACCE8-1AD9-4CE0-A055-9D079840C23C}" destId="{E7477531-8EF0-40BC-936D-0155034043C6}" srcOrd="0" destOrd="0" parTransId="{283A78C8-2056-400F-8A41-6E7DA234BFB8}" sibTransId="{5C168148-ABCC-42C4-A976-806DEC0D673D}"/>
    <dgm:cxn modelId="{E4E0B1F0-5774-4960-AB9A-0D663BD90A33}" type="presOf" srcId="{E7477531-8EF0-40BC-936D-0155034043C6}" destId="{85B751A9-E2FE-4271-A1CD-D181A8E6B1F8}" srcOrd="0" destOrd="0" presId="urn:microsoft.com/office/officeart/2005/8/layout/vList6"/>
    <dgm:cxn modelId="{59AE8610-0F0E-4762-91DE-5A5CAD4FC0D6}" type="presParOf" srcId="{AA8889B4-DA0F-4B2E-9DB8-5A0C76B29147}" destId="{B6C8B517-633F-4732-8574-E63ADB338373}" srcOrd="0" destOrd="0" presId="urn:microsoft.com/office/officeart/2005/8/layout/vList6"/>
    <dgm:cxn modelId="{6694BD95-721C-4816-8F21-4FE495531879}" type="presParOf" srcId="{B6C8B517-633F-4732-8574-E63ADB338373}" destId="{7AA12293-2993-43B7-A596-3309C1C70DFE}" srcOrd="0" destOrd="0" presId="urn:microsoft.com/office/officeart/2005/8/layout/vList6"/>
    <dgm:cxn modelId="{C718DC80-3865-40DA-9C0F-901EC1015331}" type="presParOf" srcId="{B6C8B517-633F-4732-8574-E63ADB338373}" destId="{CC6CDE35-9E57-4B1B-A8A6-81E8EA3E86EA}" srcOrd="1" destOrd="0" presId="urn:microsoft.com/office/officeart/2005/8/layout/vList6"/>
    <dgm:cxn modelId="{8E8AD539-4EA6-4D72-BAE2-569F7B7AD941}" type="presParOf" srcId="{AA8889B4-DA0F-4B2E-9DB8-5A0C76B29147}" destId="{FE876575-5608-401A-ABCD-EC0FF1D3C1C6}" srcOrd="1" destOrd="0" presId="urn:microsoft.com/office/officeart/2005/8/layout/vList6"/>
    <dgm:cxn modelId="{904CA451-54EB-4DCA-A047-D976A4E91478}" type="presParOf" srcId="{AA8889B4-DA0F-4B2E-9DB8-5A0C76B29147}" destId="{5113BAE0-E914-406B-85CE-4790C9F8E2CD}" srcOrd="2" destOrd="0" presId="urn:microsoft.com/office/officeart/2005/8/layout/vList6"/>
    <dgm:cxn modelId="{E18A4FCB-ECDA-49B2-9DC9-13AF35C414ED}" type="presParOf" srcId="{5113BAE0-E914-406B-85CE-4790C9F8E2CD}" destId="{319CF2F7-CA36-477C-86C0-6D68ED250971}" srcOrd="0" destOrd="0" presId="urn:microsoft.com/office/officeart/2005/8/layout/vList6"/>
    <dgm:cxn modelId="{E15C27AE-1489-464F-89DC-9583BF5EA841}" type="presParOf" srcId="{5113BAE0-E914-406B-85CE-4790C9F8E2CD}" destId="{85B751A9-E2FE-4271-A1CD-D181A8E6B1F8}" srcOrd="1" destOrd="0" presId="urn:microsoft.com/office/officeart/2005/8/layout/vList6"/>
    <dgm:cxn modelId="{1370956F-6C46-4348-91FE-F912EC89EEBF}" type="presParOf" srcId="{AA8889B4-DA0F-4B2E-9DB8-5A0C76B29147}" destId="{68C21856-206F-43F7-9EBB-43E80069D1FF}" srcOrd="3" destOrd="0" presId="urn:microsoft.com/office/officeart/2005/8/layout/vList6"/>
    <dgm:cxn modelId="{B4BDE7A6-B0DB-4A12-82DA-06C31E6C99E3}" type="presParOf" srcId="{AA8889B4-DA0F-4B2E-9DB8-5A0C76B29147}" destId="{BFDA47EE-2715-4C39-9617-33BC8CB45F4F}" srcOrd="4" destOrd="0" presId="urn:microsoft.com/office/officeart/2005/8/layout/vList6"/>
    <dgm:cxn modelId="{4D5CC19C-981D-4F86-AEE2-3F6619A6A2CB}" type="presParOf" srcId="{BFDA47EE-2715-4C39-9617-33BC8CB45F4F}" destId="{B141E537-97D6-4945-A742-A0FBF9B2EC3B}" srcOrd="0" destOrd="0" presId="urn:microsoft.com/office/officeart/2005/8/layout/vList6"/>
    <dgm:cxn modelId="{C09F007E-27AC-4855-A75E-CB0CB8A4945B}" type="presParOf" srcId="{BFDA47EE-2715-4C39-9617-33BC8CB45F4F}" destId="{42A148F8-A8D8-4A19-969B-A1C13479E1E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6CDE35-9E57-4B1B-A8A6-81E8EA3E86EA}">
      <dsp:nvSpPr>
        <dsp:cNvPr id="0" name=""/>
        <dsp:cNvSpPr/>
      </dsp:nvSpPr>
      <dsp:spPr>
        <a:xfrm>
          <a:off x="2741890" y="0"/>
          <a:ext cx="4112835" cy="145191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依據「科技部補助大專學生研究計畫作業要點」申請研究計畫並以本校為申請機構者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u="none" kern="12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申請計畫</a:t>
          </a:r>
          <a:r>
            <a:rPr lang="zh-TW" altLang="en-US" sz="1400" b="1" u="none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之每位學生</a:t>
          </a:r>
          <a:r>
            <a:rPr lang="zh-TW" altLang="en-US" sz="14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核發獎勵金新臺幣一千元整。</a:t>
          </a:r>
          <a:r>
            <a:rPr lang="en-US" altLang="zh-TW" sz="14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zh-TW" altLang="en-US" sz="14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校給</a:t>
          </a:r>
          <a:r>
            <a:rPr lang="en-US" altLang="zh-TW" sz="14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)</a:t>
          </a:r>
          <a:endParaRPr lang="zh-TW" altLang="en-US" sz="14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741890" y="181489"/>
        <a:ext cx="3568368" cy="1088935"/>
      </dsp:txXfrm>
    </dsp:sp>
    <dsp:sp modelId="{7AA12293-2993-43B7-A596-3309C1C70DFE}">
      <dsp:nvSpPr>
        <dsp:cNvPr id="0" name=""/>
        <dsp:cNvSpPr/>
      </dsp:nvSpPr>
      <dsp:spPr>
        <a:xfrm>
          <a:off x="0" y="0"/>
          <a:ext cx="2741890" cy="14519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第一類</a:t>
          </a:r>
          <a:endParaRPr lang="en-US" altLang="zh-TW" sz="25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1,000</a:t>
          </a:r>
          <a:r>
            <a:rPr lang="zh-TW" altLang="en-US" sz="2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元</a:t>
          </a:r>
          <a:r>
            <a:rPr lang="en-US" altLang="zh-TW" sz="2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sz="2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人</a:t>
          </a:r>
        </a:p>
      </dsp:txBody>
      <dsp:txXfrm>
        <a:off x="70877" y="70877"/>
        <a:ext cx="2600136" cy="1310159"/>
      </dsp:txXfrm>
    </dsp:sp>
    <dsp:sp modelId="{85B751A9-E2FE-4271-A1CD-D181A8E6B1F8}">
      <dsp:nvSpPr>
        <dsp:cNvPr id="0" name=""/>
        <dsp:cNvSpPr/>
      </dsp:nvSpPr>
      <dsp:spPr>
        <a:xfrm>
          <a:off x="2741890" y="1597105"/>
          <a:ext cx="4112835" cy="145191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依據「科技部補助大專學生研究計畫作業要點」申請研究計畫</a:t>
          </a:r>
          <a:r>
            <a:rPr lang="zh-TW" altLang="en-US" sz="14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獲得科技部核定補助且執行計畫時</a:t>
          </a:r>
          <a:r>
            <a:rPr lang="zh-TW" altLang="en-US" sz="1400" b="1" kern="12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具備預研生</a:t>
          </a:r>
          <a:r>
            <a:rPr lang="zh-TW" altLang="en-US" sz="14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或</a:t>
          </a:r>
          <a:r>
            <a:rPr lang="zh-TW" altLang="en-US" sz="1400" b="1" kern="12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榮譽學程學生身分</a:t>
          </a:r>
          <a:r>
            <a:rPr lang="zh-TW" altLang="en-US" sz="14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並以本校為執行機構者</a:t>
          </a:r>
          <a:r>
            <a:rPr lang="zh-TW" altLang="en-US" sz="14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；若申請學生兼具預研生和榮譽學程學生身分者僅得申請一次獎勵。</a:t>
          </a:r>
        </a:p>
      </dsp:txBody>
      <dsp:txXfrm>
        <a:off x="2741890" y="1778594"/>
        <a:ext cx="3568368" cy="1088935"/>
      </dsp:txXfrm>
    </dsp:sp>
    <dsp:sp modelId="{319CF2F7-CA36-477C-86C0-6D68ED250971}">
      <dsp:nvSpPr>
        <dsp:cNvPr id="0" name=""/>
        <dsp:cNvSpPr/>
      </dsp:nvSpPr>
      <dsp:spPr>
        <a:xfrm>
          <a:off x="0" y="1597105"/>
          <a:ext cx="2741890" cy="14519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第二類</a:t>
          </a:r>
          <a:endParaRPr lang="en-US" altLang="zh-TW" sz="25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12,000</a:t>
          </a:r>
          <a:r>
            <a:rPr lang="zh-TW" altLang="en-US" sz="2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元</a:t>
          </a:r>
          <a:r>
            <a:rPr lang="en-US" altLang="zh-TW" sz="2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sz="2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人</a:t>
          </a:r>
        </a:p>
      </dsp:txBody>
      <dsp:txXfrm>
        <a:off x="70877" y="1667982"/>
        <a:ext cx="2600136" cy="1310159"/>
      </dsp:txXfrm>
    </dsp:sp>
    <dsp:sp modelId="{42A148F8-A8D8-4A19-969B-A1C13479E1E4}">
      <dsp:nvSpPr>
        <dsp:cNvPr id="0" name=""/>
        <dsp:cNvSpPr/>
      </dsp:nvSpPr>
      <dsp:spPr>
        <a:xfrm>
          <a:off x="2741890" y="3194210"/>
          <a:ext cx="4112835" cy="145191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3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除預研生及修讀榮譽學程以外之大學部學生，依據「科技部補助大專學生研究計畫作業要點」</a:t>
          </a:r>
          <a:r>
            <a:rPr lang="zh-TW" altLang="en-US" sz="13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申請研究計畫獲得科技部</a:t>
          </a:r>
          <a:r>
            <a:rPr lang="zh-TW" altLang="en-US" sz="1300" b="1" kern="12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核定補助</a:t>
          </a:r>
          <a:r>
            <a:rPr lang="zh-TW" altLang="en-US" sz="13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並以本校為執行機構者</a:t>
          </a:r>
          <a:r>
            <a:rPr lang="zh-TW" altLang="en-US" sz="13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。</a:t>
          </a:r>
        </a:p>
      </dsp:txBody>
      <dsp:txXfrm>
        <a:off x="2741890" y="3375699"/>
        <a:ext cx="3568368" cy="1088935"/>
      </dsp:txXfrm>
    </dsp:sp>
    <dsp:sp modelId="{B141E537-97D6-4945-A742-A0FBF9B2EC3B}">
      <dsp:nvSpPr>
        <dsp:cNvPr id="0" name=""/>
        <dsp:cNvSpPr/>
      </dsp:nvSpPr>
      <dsp:spPr>
        <a:xfrm>
          <a:off x="0" y="3194210"/>
          <a:ext cx="2741890" cy="14519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第三類</a:t>
          </a:r>
          <a:endParaRPr lang="en-US" altLang="zh-TW" sz="25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6,000</a:t>
          </a:r>
          <a:r>
            <a:rPr lang="zh-TW" altLang="en-US" sz="2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元</a:t>
          </a:r>
          <a:r>
            <a:rPr lang="en-US" altLang="zh-TW" sz="2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sz="2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人</a:t>
          </a:r>
        </a:p>
      </dsp:txBody>
      <dsp:txXfrm>
        <a:off x="70877" y="3265087"/>
        <a:ext cx="2600136" cy="13101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887187" cy="495301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774010" y="2"/>
            <a:ext cx="2887187" cy="495301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4DFFF30E-A2EE-4541-85DB-DFD9C77CF4F4}" type="datetimeFigureOut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3" y="9408983"/>
            <a:ext cx="2887187" cy="495301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774010" y="9408983"/>
            <a:ext cx="2887187" cy="495301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1229BB67-D1ED-48FA-A770-3F74DC7688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2944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2887762" cy="495699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773407" y="4"/>
            <a:ext cx="2887761" cy="495699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1D4C2AC6-6BB3-4FFB-BA77-0E4207EFA8FB}" type="datetimeFigureOut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855663" y="742950"/>
            <a:ext cx="4951412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65806" y="4705151"/>
            <a:ext cx="5331133" cy="4458098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3" y="9408711"/>
            <a:ext cx="2887762" cy="49569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773407" y="9408711"/>
            <a:ext cx="2887761" cy="49569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FE2DCDC0-0E78-4200-A9AD-F0876454AA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766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E809-61CC-40F5-A811-AEF6A5907273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412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7C7BB-48DF-420A-AF04-8B7FE20082DD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766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DA1C6-308B-4216-BC24-24CE5B01721A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842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A9E15840-0293-4060-B5CE-73924A032652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C2361400-9EB5-40AD-8588-7D369E73F9F6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D19495E7-4F2D-4A4C-BF7E-ADD40A82BF33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02FF75B9-ADE3-4EB0-8707-34914D5AF4E8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A545562B-1C60-48BB-B249-71A357277FBF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75E5F7EE-83D1-4BD2-ABEC-CD6B7D428AEB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FFE747CF-85CA-4FA8-BF42-E570B02CD1BB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DC722CDD-4E57-4866-AEF1-E79BFF703590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3720C-FBE2-41AC-BBC5-86998F941388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33049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2F90E17E-85E9-4E04-B349-C555BA222E0D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CB6B211A-D8D1-4B5A-88B0-610BA13916DF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C1E3D311-7492-42CD-9B47-05CBD1489885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F1793629-42FB-4B33-B881-6A1E00EF3925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0F32A5E3-3AEC-4518-80EA-B247FD0A9E30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AD1A8E5B-82A3-4E57-BA59-DA75E3C89C75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79BBC7BC-793F-441F-A26D-27EB81D53B16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34B510CA-1550-4BA1-A737-D3EF316E8461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531CB778-FDD8-485B-AC2F-393EEB282E99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15940C02-F650-4FBA-A662-8C342523A832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9F78-9A3E-41D5-8A60-5936847E8600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20578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09C2B0D4-A041-4695-A362-2DFBBDBFF194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FAA4B98B-F97E-4B66-B24A-20F0CB73D6B6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B8D042E0-2AF8-4591-9D47-13DCF21C390F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18F91C8D-52C1-4504-A82F-5B8D933F8B87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BD47D143-F627-4AF5-82EC-A311FE830D86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922B64FB-7657-4D8A-B6EB-62FB054F4478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5A7EF814-FBCE-4169-8859-FD0A77C66DE2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32E1B0EA-5064-43C9-9E56-3013FF882720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E57269C6-8198-4FD1-BCF2-FD4E9C98DE61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8426C2C4-4FA0-4FCF-A0BF-367EF798EC42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8290A-F57F-42CB-BCD0-5523A724C8B2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871445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A9A8AC68-862E-47B5-AC3A-E66A495B5C4E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451F2914-7111-4181-9B90-51FD31BD6AD7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40965229-A8F8-4639-B2B8-447047ECBF38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AA55A138-5433-4792-8E9E-E03BBB84846D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7C0EE76D-A17B-4EA4-875D-BF7F17093911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4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3EF78EFB-CBBA-4132-A876-6DD464D1B9A9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A5BAC60A-F482-4031-8F95-230B9B2A3651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866E1273-3B25-4BE8-8135-DDABC2BF9E93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7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B70ABF87-5ACA-4093-B3FD-85E1DCC3A737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8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936E2BF0-7BF1-41D7-A275-9C0BCF08C901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39651-9D77-4C3E-AE3A-89018A1D66D7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41442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9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DF3E79AA-5D84-4F22-A93A-1B6B71083B92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A279C152-2CD7-4C31-A376-C0DBC24FFA28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D2066ED3-A322-43DC-874E-6A34507E6D27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34CABE0A-F95B-46BA-B7E7-334D1C946C53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C02455C4-696C-459F-A137-AA3B2CB88BFB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8A40E958-5CF0-4BA8-9BDC-40CC3AE002E8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5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ADEB9294-5149-45CB-BCB3-DF845D96CF7D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B91C83C7-31FB-42A6-A415-B2A4AF509D5E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7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40F113F1-F1DB-419D-8F39-83C0A1B8642A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8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B94A0F9E-D56D-4ED7-BF2C-BE9A6AE832E0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1A38-51B3-4B81-8B4D-9669131E577C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430463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9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CD8D1090-B5BB-4DAA-B146-3C6896614621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0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74AEB9DE-6A7B-4929-A728-4B07C910F0B9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20DCF68A-3AFD-45ED-9F9D-DF1F49254EE0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E732BEC2-40B9-499B-B340-30D522098135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56D11E13-D530-4FC7-8F2D-CBD685DF46AF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B666-500C-4E18-B6BC-A549C36A08F0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45449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F2B9E-740C-4B04-AE26-0983BC83E1CC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518A-DBFD-416F-8C5D-B6C29D950128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0A-A7AE-4FF7-916D-8B36BCB468B9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75E86-2DE4-4D41-A1DE-5CFEF733444D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C0DC-E7D5-46D3-9A6B-26333EFB85C6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129519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C079-638F-4805-85E6-8BBCAA3F87A7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5B1A8-D55E-4D60-A7D1-672CE0482307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D7B2-1613-43E3-B0F5-3B1290164C9D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232E-215A-4E53-BF4D-8F9AE0167BC4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51D1-EDFC-4E9F-8346-CB69773B78E5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F4B7-BB4E-4A01-872E-69240B9978F0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DD072-BC1B-4783-93AB-6FD739CAE6B9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EB82738D-3E1A-4753-A361-E9B3465C9372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958F512E-9043-4515-9BCF-2AFF1843B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975061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6CA21-C6C4-4483-BAFD-850D63C7127E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5571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728D-9AFB-4974-8E97-CB45439A65FC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3344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7.xml"/><Relationship Id="rId2" Type="http://schemas.openxmlformats.org/officeDocument/2006/relationships/slideLayout" Target="../slideLayouts/slideLayout67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27000">
              <a:schemeClr val="accent1">
                <a:tint val="66000"/>
                <a:satMod val="160000"/>
              </a:schemeClr>
            </a:gs>
            <a:gs pos="45000">
              <a:srgbClr val="0066FF"/>
            </a:gs>
            <a:gs pos="88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45E9E-5DF4-467A-AA8A-5E2659619037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95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  <p:sldLayoutId id="2147483718" r:id="rId58"/>
    <p:sldLayoutId id="2147483719" r:id="rId59"/>
    <p:sldLayoutId id="2147483720" r:id="rId60"/>
    <p:sldLayoutId id="2147483721" r:id="rId61"/>
    <p:sldLayoutId id="2147483722" r:id="rId62"/>
    <p:sldLayoutId id="2147483723" r:id="rId63"/>
    <p:sldLayoutId id="2147483724" r:id="rId64"/>
    <p:sldLayoutId id="2147483654" r:id="rId6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3DB6CBE-12DD-440D-917B-55FF73625A8F}" type="datetime1">
              <a:rPr lang="zh-TW" altLang="en-US" smtClean="0"/>
              <a:t>2023/6/1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8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4941168"/>
            <a:ext cx="8229600" cy="173152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3600" dirty="0">
                <a:solidFill>
                  <a:schemeClr val="tx1"/>
                </a:solidFill>
              </a:rPr>
              <a:t>吳乾埼 主任</a:t>
            </a:r>
            <a:endParaRPr lang="en-US" altLang="zh-TW" sz="36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altLang="zh-TW" sz="36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</a:rPr>
              <a:t>2023</a:t>
            </a:r>
            <a:r>
              <a:rPr lang="zh-TW" altLang="en-US" sz="2800" dirty="0">
                <a:solidFill>
                  <a:schemeClr val="tx1"/>
                </a:solidFill>
              </a:rPr>
              <a:t>年</a:t>
            </a:r>
            <a:r>
              <a:rPr lang="en-US" altLang="zh-TW" sz="2800" dirty="0">
                <a:solidFill>
                  <a:schemeClr val="tx1"/>
                </a:solidFill>
              </a:rPr>
              <a:t>6</a:t>
            </a:r>
            <a:r>
              <a:rPr lang="zh-TW" altLang="en-US" sz="2800" dirty="0">
                <a:solidFill>
                  <a:schemeClr val="tx1"/>
                </a:solidFill>
              </a:rPr>
              <a:t>月</a:t>
            </a:r>
          </a:p>
        </p:txBody>
      </p:sp>
      <p:sp>
        <p:nvSpPr>
          <p:cNvPr id="3" name="雲朵形 2"/>
          <p:cNvSpPr/>
          <p:nvPr/>
        </p:nvSpPr>
        <p:spPr>
          <a:xfrm>
            <a:off x="1043608" y="2399819"/>
            <a:ext cx="2232248" cy="1217171"/>
          </a:xfrm>
          <a:prstGeom prst="cloud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>
                <a:solidFill>
                  <a:schemeClr val="tx1"/>
                </a:solidFill>
              </a:rPr>
              <a:t>必修</a:t>
            </a:r>
            <a:endParaRPr lang="en-US" altLang="zh-TW" sz="2000" dirty="0">
              <a:solidFill>
                <a:schemeClr val="tx1"/>
              </a:solidFill>
            </a:endParaRPr>
          </a:p>
          <a:p>
            <a:pPr algn="ctr"/>
            <a:r>
              <a:rPr lang="zh-TW" altLang="en-US" sz="2000" dirty="0">
                <a:solidFill>
                  <a:schemeClr val="tx1"/>
                </a:solidFill>
              </a:rPr>
              <a:t>三下、四上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B4062D1-9214-47AD-AE5B-479889F49613}"/>
              </a:ext>
            </a:extLst>
          </p:cNvPr>
          <p:cNvSpPr txBox="1"/>
          <p:nvPr/>
        </p:nvSpPr>
        <p:spPr>
          <a:xfrm>
            <a:off x="3563888" y="1646974"/>
            <a:ext cx="5097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b="1" dirty="0"/>
              <a:t>&amp;  </a:t>
            </a:r>
            <a:r>
              <a:rPr lang="zh-TW" altLang="en-US" sz="3600" b="1" dirty="0">
                <a:solidFill>
                  <a:srgbClr val="FF0000"/>
                </a:solidFill>
              </a:rPr>
              <a:t>科技部大專專題計畫</a:t>
            </a:r>
            <a:endParaRPr lang="zh-TW" altLang="en-US" sz="36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ACE8D28-ABE5-4C6A-AA5C-A7BD3893157E}"/>
              </a:ext>
            </a:extLst>
          </p:cNvPr>
          <p:cNvSpPr txBox="1"/>
          <p:nvPr/>
        </p:nvSpPr>
        <p:spPr>
          <a:xfrm>
            <a:off x="1187624" y="1646974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>
                <a:solidFill>
                  <a:srgbClr val="FF0000"/>
                </a:solidFill>
              </a:rPr>
              <a:t>畢業專題</a:t>
            </a:r>
            <a:endParaRPr lang="zh-TW" altLang="en-US" sz="3600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1529339F-AB75-48A4-A137-F23FD8013121}"/>
              </a:ext>
            </a:extLst>
          </p:cNvPr>
          <p:cNvSpPr txBox="1"/>
          <p:nvPr/>
        </p:nvSpPr>
        <p:spPr>
          <a:xfrm>
            <a:off x="1475656" y="560787"/>
            <a:ext cx="597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/>
              <a:t>111</a:t>
            </a:r>
            <a:r>
              <a:rPr lang="zh-TW" altLang="zh-TW" sz="2800" b="1" dirty="0"/>
              <a:t>學年度機械與機電工程學系</a:t>
            </a:r>
            <a:endParaRPr lang="zh-TW" altLang="en-US" sz="2800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A3715215-07AE-47D4-9F75-7F1A45F7F22A}"/>
              </a:ext>
            </a:extLst>
          </p:cNvPr>
          <p:cNvSpPr txBox="1"/>
          <p:nvPr/>
        </p:nvSpPr>
        <p:spPr>
          <a:xfrm>
            <a:off x="6635397" y="2571869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/>
              <a:t>說明會</a:t>
            </a:r>
          </a:p>
        </p:txBody>
      </p:sp>
    </p:spTree>
    <p:extLst>
      <p:ext uri="{BB962C8B-B14F-4D97-AF65-F5344CB8AC3E}">
        <p14:creationId xmlns:p14="http://schemas.microsoft.com/office/powerpoint/2010/main" val="1730728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323528" y="6021288"/>
            <a:ext cx="3888432" cy="69273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 useBgFill="1">
        <p:nvSpPr>
          <p:cNvPr id="188" name="Rectangle 190">
            <a:extLst>
              <a:ext uri="{FF2B5EF4-FFF2-40B4-BE49-F238E27FC236}">
                <a16:creationId xmlns:a16="http://schemas.microsoft.com/office/drawing/2014/main" id="{BEBFA723-5A7B-472D-ABD7-1526B8D3A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49"/>
            <a:ext cx="9141714" cy="51399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A6B27065-399A-4CF7-BF70-CF79B9848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1714" cy="51399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CF22986C-DDF7-4109-9D6A-006800D6B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978" y="896997"/>
            <a:ext cx="4570022" cy="5103754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4C025298-F835-4B83-A3A3-6555157E0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17106C81-A3F0-4DA0-9368-6BBCDB9648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4B3B35E8-1AF4-4D76-93A5-B0B0884083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2" name="標題 1">
            <a:extLst>
              <a:ext uri="{FF2B5EF4-FFF2-40B4-BE49-F238E27FC236}">
                <a16:creationId xmlns:a16="http://schemas.microsoft.com/office/drawing/2014/main" id="{3F8091C8-8A26-486C-844F-C1ED524F4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27287" y="1450205"/>
            <a:ext cx="2743540" cy="4624202"/>
          </a:xfrm>
        </p:spPr>
        <p:txBody>
          <a:bodyPr vert="horz" lIns="68580" tIns="34290" rIns="68580" bIns="34290" rtlCol="0" anchor="t">
            <a:normAutofit fontScale="90000"/>
          </a:bodyPr>
          <a:lstStyle/>
          <a:p>
            <a:r>
              <a:rPr lang="zh-TW" altLang="en-US" sz="3600" b="1" dirty="0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校</a:t>
            </a:r>
            <a:r>
              <a:rPr lang="zh-TW" altLang="en-US" sz="3000" dirty="0">
                <a:solidFill>
                  <a:schemeClr val="tx2"/>
                </a:solidFill>
                <a:latin typeface="華康POP1體 Std W5" panose="040B0500000000000000" pitchFamily="82" charset="-120"/>
                <a:ea typeface="華康POP1體 Std W5" panose="040B0500000000000000" pitchFamily="82" charset="-120"/>
              </a:rPr>
              <a:t>獎勵對象</a:t>
            </a:r>
            <a:br>
              <a:rPr lang="en-US" altLang="zh-TW" sz="3000" dirty="0">
                <a:solidFill>
                  <a:schemeClr val="tx2"/>
                </a:solidFill>
                <a:latin typeface="華康POP1體 Std W5" panose="040B0500000000000000" pitchFamily="82" charset="-120"/>
                <a:ea typeface="華康POP1體 Std W5" panose="040B0500000000000000" pitchFamily="82" charset="-120"/>
              </a:rPr>
            </a:br>
            <a:r>
              <a:rPr lang="zh-TW" altLang="en-US" sz="3000" dirty="0">
                <a:solidFill>
                  <a:schemeClr val="tx2"/>
                </a:solidFill>
                <a:latin typeface="華康POP1體 Std W5" panose="040B0500000000000000" pitchFamily="82" charset="-120"/>
                <a:ea typeface="華康POP1體 Std W5" panose="040B0500000000000000" pitchFamily="82" charset="-120"/>
              </a:rPr>
              <a:t>及方式</a:t>
            </a:r>
            <a:br>
              <a:rPr lang="zh-TW" altLang="en-US" sz="3000" dirty="0">
                <a:solidFill>
                  <a:schemeClr val="tx2"/>
                </a:solidFill>
                <a:ea typeface="新細明體"/>
                <a:cs typeface="Calibri Light"/>
              </a:rPr>
            </a:br>
            <a:br>
              <a:rPr lang="zh-TW" altLang="en-US" sz="3000" dirty="0">
                <a:solidFill>
                  <a:schemeClr val="tx2"/>
                </a:solidFill>
                <a:ea typeface="新細明體"/>
                <a:cs typeface="Calibri Light"/>
              </a:rPr>
            </a:br>
            <a:br>
              <a:rPr lang="en-US" altLang="zh-TW" sz="3000" dirty="0">
                <a:solidFill>
                  <a:schemeClr val="tx2"/>
                </a:solidFill>
                <a:ea typeface="新細明體"/>
                <a:cs typeface="Calibri Light"/>
              </a:rPr>
            </a:br>
            <a:br>
              <a:rPr lang="en-US" altLang="zh-TW" sz="3000" dirty="0">
                <a:solidFill>
                  <a:schemeClr val="tx2"/>
                </a:solidFill>
                <a:ea typeface="新細明體"/>
                <a:cs typeface="Calibri Light"/>
              </a:rPr>
            </a:br>
            <a:br>
              <a:rPr lang="zh-TW" altLang="en-US" sz="3000" dirty="0">
                <a:solidFill>
                  <a:schemeClr val="tx2"/>
                </a:solidFill>
                <a:ea typeface="新細明體"/>
                <a:cs typeface="Calibri Light"/>
              </a:rPr>
            </a:br>
            <a:br>
              <a:rPr lang="zh-TW" altLang="en-US" sz="3000" dirty="0">
                <a:solidFill>
                  <a:schemeClr val="tx2"/>
                </a:solidFill>
                <a:ea typeface="新細明體"/>
                <a:cs typeface="Calibri Light"/>
              </a:rPr>
            </a:br>
            <a:br>
              <a:rPr lang="zh-TW" altLang="en-US" sz="3000" dirty="0">
                <a:solidFill>
                  <a:schemeClr val="tx2"/>
                </a:solidFill>
                <a:ea typeface="新細明體"/>
                <a:cs typeface="Calibri Light"/>
              </a:rPr>
            </a:br>
            <a:r>
              <a:rPr lang="zh-TW" altLang="en-US" sz="3100" b="1" dirty="0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  <a:cs typeface="Calibri Light"/>
              </a:rPr>
              <a:t>系</a:t>
            </a:r>
            <a:r>
              <a:rPr lang="zh-TW" altLang="en-US" sz="2325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 Light"/>
              </a:rPr>
              <a:t>上另提供</a:t>
            </a:r>
            <a:r>
              <a:rPr lang="zh-TW" altLang="en-US" sz="2325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 Light"/>
              </a:rPr>
              <a:t>申請</a:t>
            </a:r>
            <a:br>
              <a:rPr lang="en-US" altLang="zh-TW" sz="2325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 Light"/>
              </a:rPr>
            </a:br>
            <a:r>
              <a:rPr lang="zh-TW" altLang="en-US" sz="2325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 Light"/>
              </a:rPr>
              <a:t>同學每位6000元</a:t>
            </a:r>
            <a:br>
              <a:rPr lang="en-US" altLang="zh-TW" sz="2325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 Light"/>
              </a:rPr>
            </a:br>
            <a:r>
              <a:rPr lang="zh-TW" altLang="en-US" sz="2325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 Light"/>
              </a:rPr>
              <a:t>獎學金</a:t>
            </a:r>
          </a:p>
        </p:txBody>
      </p:sp>
      <p:graphicFrame>
        <p:nvGraphicFramePr>
          <p:cNvPr id="186" name="資料庫圖表 186">
            <a:extLst>
              <a:ext uri="{FF2B5EF4-FFF2-40B4-BE49-F238E27FC236}">
                <a16:creationId xmlns:a16="http://schemas.microsoft.com/office/drawing/2014/main" id="{8004A5DF-A2B4-4A93-9B0F-D84186F561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9543325"/>
              </p:ext>
            </p:extLst>
          </p:nvPr>
        </p:nvGraphicFramePr>
        <p:xfrm>
          <a:off x="2286988" y="1196752"/>
          <a:ext cx="6854726" cy="4646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文字方塊 2"/>
          <p:cNvSpPr txBox="1"/>
          <p:nvPr/>
        </p:nvSpPr>
        <p:spPr>
          <a:xfrm>
            <a:off x="539552" y="6165304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有申請</a:t>
            </a:r>
            <a:r>
              <a:rPr lang="zh-TW" altLang="en-US" dirty="0">
                <a:sym typeface="Wingdings" panose="05000000000000000000" pitchFamily="2" charset="2"/>
              </a:rPr>
              <a:t> </a:t>
            </a:r>
            <a:r>
              <a:rPr lang="en-US" altLang="zh-TW" dirty="0">
                <a:sym typeface="Wingdings" panose="05000000000000000000" pitchFamily="2" charset="2"/>
              </a:rPr>
              <a:t>1000+6000(</a:t>
            </a:r>
            <a:r>
              <a:rPr lang="zh-TW" altLang="en-US" dirty="0">
                <a:sym typeface="Wingdings" panose="05000000000000000000" pitchFamily="2" charset="2"/>
              </a:rPr>
              <a:t>系</a:t>
            </a:r>
            <a:r>
              <a:rPr lang="en-US" altLang="zh-TW" dirty="0">
                <a:sym typeface="Wingdings" panose="05000000000000000000" pitchFamily="2" charset="2"/>
              </a:rPr>
              <a:t>)</a:t>
            </a:r>
          </a:p>
        </p:txBody>
      </p:sp>
      <p:sp>
        <p:nvSpPr>
          <p:cNvPr id="12" name="圓角矩形 11"/>
          <p:cNvSpPr/>
          <p:nvPr/>
        </p:nvSpPr>
        <p:spPr>
          <a:xfrm>
            <a:off x="4303786" y="5997230"/>
            <a:ext cx="4588693" cy="74413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/>
          <p:cNvSpPr txBox="1"/>
          <p:nvPr/>
        </p:nvSpPr>
        <p:spPr>
          <a:xfrm>
            <a:off x="4387697" y="6037532"/>
            <a:ext cx="4477888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dirty="0">
                <a:sym typeface="Wingdings" panose="05000000000000000000" pitchFamily="2" charset="2"/>
              </a:rPr>
              <a:t>有過預研生</a:t>
            </a:r>
            <a:r>
              <a:rPr lang="en-US" altLang="zh-TW" dirty="0">
                <a:sym typeface="Wingdings" panose="05000000000000000000" pitchFamily="2" charset="2"/>
              </a:rPr>
              <a:t>/</a:t>
            </a:r>
            <a:r>
              <a:rPr lang="zh-TW" altLang="en-US" dirty="0">
                <a:sym typeface="Wingdings" panose="05000000000000000000" pitchFamily="2" charset="2"/>
              </a:rPr>
              <a:t>榮譽 </a:t>
            </a:r>
            <a:r>
              <a:rPr lang="en-US" altLang="zh-TW" dirty="0">
                <a:sym typeface="Wingdings" panose="05000000000000000000" pitchFamily="2" charset="2"/>
              </a:rPr>
              <a:t>12000+6000(</a:t>
            </a:r>
            <a:r>
              <a:rPr lang="zh-TW" altLang="en-US" dirty="0">
                <a:sym typeface="Wingdings" panose="05000000000000000000" pitchFamily="2" charset="2"/>
              </a:rPr>
              <a:t>系</a:t>
            </a:r>
            <a:r>
              <a:rPr lang="en-US" altLang="zh-TW" dirty="0">
                <a:sym typeface="Wingdings" panose="05000000000000000000" pitchFamily="2" charset="2"/>
              </a:rPr>
              <a:t>)</a:t>
            </a:r>
          </a:p>
          <a:p>
            <a:r>
              <a:rPr lang="zh-TW" altLang="en-US" dirty="0">
                <a:sym typeface="Wingdings" panose="05000000000000000000" pitchFamily="2" charset="2"/>
              </a:rPr>
              <a:t>          一般生 </a:t>
            </a:r>
            <a:r>
              <a:rPr lang="en-US" altLang="zh-TW" dirty="0">
                <a:sym typeface="Wingdings" panose="05000000000000000000" pitchFamily="2" charset="2"/>
              </a:rPr>
              <a:t>6000+6000(</a:t>
            </a:r>
            <a:r>
              <a:rPr lang="zh-TW" altLang="en-US" dirty="0">
                <a:sym typeface="Wingdings" panose="05000000000000000000" pitchFamily="2" charset="2"/>
              </a:rPr>
              <a:t>系</a:t>
            </a:r>
            <a:r>
              <a:rPr lang="en-US" altLang="zh-TW" dirty="0">
                <a:sym typeface="Wingdings" panose="05000000000000000000" pitchFamily="2" charset="2"/>
              </a:rPr>
              <a:t>)</a:t>
            </a:r>
          </a:p>
        </p:txBody>
      </p:sp>
      <p:sp>
        <p:nvSpPr>
          <p:cNvPr id="5" name="橢圓 4"/>
          <p:cNvSpPr/>
          <p:nvPr/>
        </p:nvSpPr>
        <p:spPr>
          <a:xfrm>
            <a:off x="4459704" y="2924944"/>
            <a:ext cx="544344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</a:rPr>
              <a:t>通過</a:t>
            </a:r>
          </a:p>
        </p:txBody>
      </p:sp>
      <p:sp>
        <p:nvSpPr>
          <p:cNvPr id="15" name="橢圓 14"/>
          <p:cNvSpPr/>
          <p:nvPr/>
        </p:nvSpPr>
        <p:spPr>
          <a:xfrm>
            <a:off x="4459704" y="4581876"/>
            <a:ext cx="544344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</a:rPr>
              <a:t>通過</a:t>
            </a:r>
          </a:p>
        </p:txBody>
      </p:sp>
      <p:sp>
        <p:nvSpPr>
          <p:cNvPr id="16" name="橢圓 15"/>
          <p:cNvSpPr/>
          <p:nvPr/>
        </p:nvSpPr>
        <p:spPr>
          <a:xfrm>
            <a:off x="4459704" y="1268012"/>
            <a:ext cx="544344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沒過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076109A0-1C85-4C32-884A-6E1960688E1D}"/>
              </a:ext>
            </a:extLst>
          </p:cNvPr>
          <p:cNvSpPr txBox="1"/>
          <p:nvPr/>
        </p:nvSpPr>
        <p:spPr>
          <a:xfrm>
            <a:off x="683568" y="260648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大專專題計畫申請獎勵方案</a:t>
            </a:r>
          </a:p>
        </p:txBody>
      </p:sp>
    </p:spTree>
    <p:extLst>
      <p:ext uri="{BB962C8B-B14F-4D97-AF65-F5344CB8AC3E}">
        <p14:creationId xmlns:p14="http://schemas.microsoft.com/office/powerpoint/2010/main" val="569568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40560"/>
          </a:xfrm>
        </p:spPr>
        <p:txBody>
          <a:bodyPr>
            <a:normAutofit/>
          </a:bodyPr>
          <a:lstStyle/>
          <a:p>
            <a:endParaRPr lang="en-US" altLang="zh-TW" dirty="0"/>
          </a:p>
          <a:p>
            <a:r>
              <a:rPr lang="zh-TW" altLang="en-US" dirty="0"/>
              <a:t>本系</a:t>
            </a:r>
            <a:r>
              <a:rPr lang="en-US" altLang="zh-TW" dirty="0" err="1"/>
              <a:t>IEET</a:t>
            </a:r>
            <a:r>
              <a:rPr lang="zh-TW" altLang="en-US" dirty="0"/>
              <a:t>頂石課程</a:t>
            </a:r>
            <a:endParaRPr lang="en-US" altLang="zh-TW" dirty="0"/>
          </a:p>
          <a:p>
            <a:r>
              <a:rPr lang="zh-TW" altLang="en-US" dirty="0"/>
              <a:t>類似美國大學的畢業設計課</a:t>
            </a:r>
            <a:r>
              <a:rPr lang="en-US" altLang="zh-TW" dirty="0"/>
              <a:t>(</a:t>
            </a:r>
            <a:r>
              <a:rPr lang="zh-TW" altLang="en-US" dirty="0"/>
              <a:t>在美國是非常重的課</a:t>
            </a:r>
            <a:r>
              <a:rPr lang="en-US" altLang="zh-TW" dirty="0"/>
              <a:t>)</a:t>
            </a:r>
          </a:p>
          <a:p>
            <a:r>
              <a:rPr lang="zh-TW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總結大學所學</a:t>
            </a:r>
            <a:r>
              <a:rPr lang="en-US" altLang="zh-TW" dirty="0"/>
              <a:t>(</a:t>
            </a:r>
            <a:r>
              <a:rPr lang="zh-TW" altLang="en-US" dirty="0"/>
              <a:t>未必修過課、自學亦算</a:t>
            </a:r>
            <a:r>
              <a:rPr lang="en-US" altLang="zh-TW" dirty="0"/>
              <a:t>)</a:t>
            </a:r>
            <a:r>
              <a:rPr lang="zh-TW" altLang="en-US" dirty="0"/>
              <a:t>，針對所擇定主題進行設計、製作、分析，並作出結論或做出成品</a:t>
            </a:r>
            <a:endParaRPr lang="en-US" altLang="zh-TW" dirty="0"/>
          </a:p>
          <a:p>
            <a:r>
              <a:rPr lang="zh-TW" altLang="en-US" dirty="0"/>
              <a:t>畢業專題</a:t>
            </a:r>
            <a:r>
              <a:rPr lang="zh-TW" altLang="en-US" u="sng" dirty="0"/>
              <a:t>考核</a:t>
            </a:r>
            <a:r>
              <a:rPr lang="zh-TW" altLang="en-US" dirty="0"/>
              <a:t>學生專業、非專業能力</a:t>
            </a:r>
            <a:r>
              <a:rPr lang="zh-TW" altLang="en-US" dirty="0">
                <a:sym typeface="Wingdings" panose="05000000000000000000" pitchFamily="2" charset="2"/>
              </a:rPr>
              <a:t> 引導、培養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dirty="0"/>
              <a:t>專業部分：必</a:t>
            </a:r>
            <a:r>
              <a:rPr lang="en-US" altLang="zh-TW" dirty="0"/>
              <a:t>/</a:t>
            </a:r>
            <a:r>
              <a:rPr lang="zh-TW" altLang="en-US" dirty="0"/>
              <a:t>選修學科學習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dirty="0"/>
              <a:t>非專業部分包括溝通、團隊合作等</a:t>
            </a:r>
            <a:br>
              <a:rPr lang="en-US" altLang="zh-TW" dirty="0"/>
            </a:br>
            <a:r>
              <a:rPr lang="en-US" altLang="zh-TW" dirty="0">
                <a:sym typeface="Symbol" panose="05050102010706020507" pitchFamily="18" charset="2"/>
              </a:rPr>
              <a:t></a:t>
            </a:r>
            <a:r>
              <a:rPr lang="en-US" altLang="zh-TW" dirty="0"/>
              <a:t> </a:t>
            </a:r>
            <a:r>
              <a:rPr lang="zh-TW" altLang="en-US" dirty="0">
                <a:highlight>
                  <a:srgbClr val="FF00FF"/>
                </a:highlight>
              </a:rPr>
              <a:t>排除</a:t>
            </a:r>
            <a:r>
              <a:rPr lang="en-US" altLang="zh-TW" dirty="0">
                <a:highlight>
                  <a:srgbClr val="FF00FF"/>
                </a:highlight>
              </a:rPr>
              <a:t>1</a:t>
            </a:r>
            <a:r>
              <a:rPr lang="zh-TW" altLang="en-US" dirty="0">
                <a:highlight>
                  <a:srgbClr val="FF00FF"/>
                </a:highlight>
              </a:rPr>
              <a:t>人一組</a:t>
            </a:r>
            <a:r>
              <a:rPr lang="zh-TW" altLang="en-US" dirty="0"/>
              <a:t>，須排除萬難找到組員</a:t>
            </a:r>
            <a:r>
              <a:rPr lang="en-US" altLang="zh-TW" dirty="0"/>
              <a:t>!!</a:t>
            </a:r>
          </a:p>
          <a:p>
            <a:r>
              <a:rPr lang="zh-TW" altLang="en-US" dirty="0"/>
              <a:t>大四上</a:t>
            </a:r>
            <a:r>
              <a:rPr lang="en-US" altLang="zh-TW" dirty="0"/>
              <a:t>10</a:t>
            </a:r>
            <a:r>
              <a:rPr lang="zh-TW" altLang="en-US" dirty="0"/>
              <a:t>月即須繳交專題競賽海報、成果報告，</a:t>
            </a:r>
            <a:r>
              <a:rPr lang="zh-TW" altLang="en-US" dirty="0">
                <a:highlight>
                  <a:srgbClr val="FFFF00"/>
                </a:highlight>
              </a:rPr>
              <a:t>大四開學後剩不到</a:t>
            </a:r>
            <a:r>
              <a:rPr lang="en-US" altLang="zh-TW" dirty="0">
                <a:highlight>
                  <a:srgbClr val="FFFF00"/>
                </a:highlight>
              </a:rPr>
              <a:t>2</a:t>
            </a:r>
            <a:r>
              <a:rPr lang="zh-TW" altLang="en-US" dirty="0">
                <a:highlight>
                  <a:srgbClr val="FFFF00"/>
                </a:highlight>
              </a:rPr>
              <a:t>個月時間</a:t>
            </a:r>
            <a:r>
              <a:rPr lang="zh-TW" altLang="en-US" dirty="0"/>
              <a:t>，時間緊湊</a:t>
            </a:r>
            <a:br>
              <a:rPr lang="en-US" altLang="zh-TW" dirty="0"/>
            </a:br>
            <a:r>
              <a:rPr lang="en-US" altLang="zh-TW" sz="2000" dirty="0">
                <a:solidFill>
                  <a:schemeClr val="tx1"/>
                </a:solidFill>
              </a:rPr>
              <a:t>(</a:t>
            </a:r>
            <a:r>
              <a:rPr lang="zh-TW" altLang="en-US" sz="2000" dirty="0">
                <a:solidFill>
                  <a:schemeClr val="tx1"/>
                </a:solidFill>
              </a:rPr>
              <a:t>時程以系助教公告系網時間為準</a:t>
            </a:r>
            <a:r>
              <a:rPr lang="en-US" altLang="zh-TW" sz="2000" dirty="0">
                <a:solidFill>
                  <a:schemeClr val="tx1"/>
                </a:solidFill>
              </a:rPr>
              <a:t>)</a:t>
            </a:r>
          </a:p>
          <a:p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2452791" y="416858"/>
            <a:ext cx="37753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000" dirty="0"/>
              <a:t>機械系畢業專題</a:t>
            </a:r>
          </a:p>
        </p:txBody>
      </p:sp>
      <p:sp>
        <p:nvSpPr>
          <p:cNvPr id="4" name="雲朵形 3">
            <a:extLst>
              <a:ext uri="{FF2B5EF4-FFF2-40B4-BE49-F238E27FC236}">
                <a16:creationId xmlns:a16="http://schemas.microsoft.com/office/drawing/2014/main" id="{86AA5EBA-0F05-4100-B56D-E932E833E5D9}"/>
              </a:ext>
            </a:extLst>
          </p:cNvPr>
          <p:cNvSpPr/>
          <p:nvPr/>
        </p:nvSpPr>
        <p:spPr>
          <a:xfrm>
            <a:off x="6516216" y="416858"/>
            <a:ext cx="1584176" cy="1135695"/>
          </a:xfrm>
          <a:prstGeom prst="cloud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>
                <a:solidFill>
                  <a:schemeClr val="tx1"/>
                </a:solidFill>
              </a:rPr>
              <a:t>必修</a:t>
            </a:r>
            <a:br>
              <a:rPr lang="en-US" altLang="zh-TW" sz="2000" dirty="0">
                <a:solidFill>
                  <a:schemeClr val="tx1"/>
                </a:solidFill>
              </a:rPr>
            </a:br>
            <a:r>
              <a:rPr lang="en-US" altLang="zh-TW" sz="2000" dirty="0">
                <a:solidFill>
                  <a:schemeClr val="tx1"/>
                </a:solidFill>
              </a:rPr>
              <a:t>2</a:t>
            </a:r>
            <a:r>
              <a:rPr lang="zh-TW" altLang="en-US" sz="2000" dirty="0">
                <a:solidFill>
                  <a:schemeClr val="tx1"/>
                </a:solidFill>
              </a:rPr>
              <a:t>學期</a:t>
            </a:r>
          </a:p>
        </p:txBody>
      </p:sp>
    </p:spTree>
    <p:extLst>
      <p:ext uri="{BB962C8B-B14F-4D97-AF65-F5344CB8AC3E}">
        <p14:creationId xmlns:p14="http://schemas.microsoft.com/office/powerpoint/2010/main" val="254584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7E8AFB12-35BE-462E-98A6-C502EE98B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628800"/>
            <a:ext cx="6768752" cy="2272884"/>
          </a:xfrm>
          <a:ln w="1905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zh-TW" altLang="en-US" sz="2200" dirty="0"/>
              <a:t>文件部分</a:t>
            </a:r>
            <a:endParaRPr lang="en-US" altLang="zh-TW" sz="2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畢業專題執行規劃書</a:t>
            </a:r>
            <a:r>
              <a:rPr lang="en-US" altLang="zh-TW" sz="2200" dirty="0"/>
              <a:t>(</a:t>
            </a:r>
            <a:r>
              <a:rPr lang="zh-TW" altLang="en-US" sz="2200" dirty="0"/>
              <a:t>三上期末繳交</a:t>
            </a:r>
            <a:r>
              <a:rPr lang="en-US" altLang="zh-TW" sz="2200" dirty="0"/>
              <a:t>)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第一學期進度報告</a:t>
            </a:r>
            <a:r>
              <a:rPr lang="en-US" altLang="zh-TW" sz="2200" dirty="0"/>
              <a:t>(</a:t>
            </a:r>
            <a:r>
              <a:rPr lang="zh-TW" altLang="en-US" sz="2200" dirty="0"/>
              <a:t>三下期末繳</a:t>
            </a:r>
            <a:r>
              <a:rPr lang="en-US" altLang="zh-TW" sz="2200" dirty="0"/>
              <a:t>)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畢業專題競賽海報</a:t>
            </a:r>
            <a:r>
              <a:rPr lang="en-US" altLang="zh-TW" sz="2200" dirty="0"/>
              <a:t>(</a:t>
            </a:r>
            <a:r>
              <a:rPr lang="zh-TW" altLang="en-US" sz="2200" dirty="0"/>
              <a:t>四上</a:t>
            </a:r>
            <a:r>
              <a:rPr lang="en-US" altLang="zh-TW" sz="2200" dirty="0"/>
              <a:t>10</a:t>
            </a:r>
            <a:r>
              <a:rPr lang="zh-TW" altLang="en-US" sz="2200" dirty="0"/>
              <a:t>月繳</a:t>
            </a:r>
            <a:r>
              <a:rPr lang="en-US" altLang="zh-TW" sz="2200" dirty="0"/>
              <a:t>)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第二學期期末總結報告</a:t>
            </a:r>
            <a:r>
              <a:rPr lang="en-US" altLang="zh-TW" sz="2200" dirty="0"/>
              <a:t>(</a:t>
            </a:r>
            <a:r>
              <a:rPr lang="zh-TW" altLang="en-US" sz="2200" dirty="0"/>
              <a:t>四上</a:t>
            </a:r>
            <a:r>
              <a:rPr lang="en-US" altLang="zh-TW" sz="2200" dirty="0"/>
              <a:t>12</a:t>
            </a:r>
            <a:r>
              <a:rPr lang="zh-TW" altLang="en-US" sz="2200" dirty="0"/>
              <a:t>月繳</a:t>
            </a:r>
            <a:r>
              <a:rPr lang="en-US" altLang="zh-TW" sz="2200" dirty="0"/>
              <a:t>)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endParaRPr lang="en-US" altLang="zh-TW" sz="2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endParaRPr lang="zh-TW" altLang="en-US" sz="2200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1AEA7717-53B6-4A47-B606-41865A8AF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90723"/>
            <a:ext cx="9144000" cy="772978"/>
          </a:xfrm>
        </p:spPr>
        <p:txBody>
          <a:bodyPr/>
          <a:lstStyle/>
          <a:p>
            <a:r>
              <a:rPr lang="zh-TW" altLang="en-US" dirty="0"/>
              <a:t>畢業專題的產出？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DA2A3949-1898-439A-8146-47DEC36D47D3}"/>
              </a:ext>
            </a:extLst>
          </p:cNvPr>
          <p:cNvSpPr txBox="1"/>
          <p:nvPr/>
        </p:nvSpPr>
        <p:spPr>
          <a:xfrm>
            <a:off x="4499992" y="4005064"/>
            <a:ext cx="3384376" cy="2462213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200" dirty="0"/>
              <a:t>非專業部分</a:t>
            </a:r>
            <a:endParaRPr lang="en-US" altLang="zh-TW" sz="2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zh-TW" altLang="en-US" sz="2200" dirty="0"/>
              <a:t>溝通</a:t>
            </a:r>
            <a:endParaRPr lang="en-US" altLang="zh-TW" sz="2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zh-TW" altLang="en-US" sz="2200" dirty="0"/>
              <a:t>團隊分工與合作</a:t>
            </a:r>
            <a:endParaRPr lang="en-US" altLang="zh-TW" sz="2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zh-TW" altLang="en-US" sz="2200" dirty="0"/>
              <a:t>時間掌控</a:t>
            </a:r>
            <a:endParaRPr lang="en-US" altLang="zh-TW" sz="2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zh-TW" altLang="en-US" sz="2200" dirty="0"/>
              <a:t>資料檢索</a:t>
            </a:r>
            <a:endParaRPr lang="en-US" altLang="zh-TW" sz="2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zh-TW" altLang="en-US" sz="2200" dirty="0"/>
              <a:t>零件採購</a:t>
            </a:r>
            <a:endParaRPr lang="en-US" altLang="zh-TW" sz="2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altLang="zh-TW" sz="2200"/>
              <a:t>…</a:t>
            </a:r>
            <a:endParaRPr lang="zh-TW" altLang="en-US" sz="22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37FEC9D2-8FDE-4DCB-8CC7-CC04BDE1E98B}"/>
              </a:ext>
            </a:extLst>
          </p:cNvPr>
          <p:cNvSpPr txBox="1"/>
          <p:nvPr/>
        </p:nvSpPr>
        <p:spPr>
          <a:xfrm>
            <a:off x="1115616" y="4005064"/>
            <a:ext cx="3178696" cy="2462213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</a:pPr>
            <a:r>
              <a:rPr lang="zh-TW" altLang="en-US" sz="2200" dirty="0"/>
              <a:t>專業部分</a:t>
            </a:r>
            <a:endParaRPr lang="en-US" altLang="zh-TW" sz="2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電子電路</a:t>
            </a:r>
            <a:endParaRPr lang="en-US" altLang="zh-TW" sz="2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程式</a:t>
            </a:r>
            <a:endParaRPr lang="en-US" altLang="zh-TW" sz="2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工程繪圖</a:t>
            </a:r>
            <a:endParaRPr lang="en-US" altLang="zh-TW" sz="2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加工</a:t>
            </a:r>
            <a:endParaRPr lang="en-US" altLang="zh-TW" sz="2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製程</a:t>
            </a:r>
            <a:endParaRPr lang="en-US" altLang="zh-TW" sz="2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專業學理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6631DD81-5756-42B4-97D2-2B036E145DF8}"/>
              </a:ext>
            </a:extLst>
          </p:cNvPr>
          <p:cNvSpPr txBox="1"/>
          <p:nvPr/>
        </p:nvSpPr>
        <p:spPr>
          <a:xfrm>
            <a:off x="5220072" y="355302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(</a:t>
            </a:r>
            <a:r>
              <a:rPr lang="zh-TW" altLang="en-US" dirty="0"/>
              <a:t>以系助教公告時間為準</a:t>
            </a:r>
            <a:r>
              <a:rPr lang="en-US" altLang="zh-TW" dirty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27516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向右箭號 34"/>
          <p:cNvSpPr/>
          <p:nvPr/>
        </p:nvSpPr>
        <p:spPr>
          <a:xfrm>
            <a:off x="4447034" y="3688457"/>
            <a:ext cx="4176464" cy="64807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向右箭號 35"/>
          <p:cNvSpPr/>
          <p:nvPr/>
        </p:nvSpPr>
        <p:spPr>
          <a:xfrm>
            <a:off x="1475656" y="3688457"/>
            <a:ext cx="3115394" cy="648072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63822"/>
          </a:xfrm>
        </p:spPr>
        <p:txBody>
          <a:bodyPr>
            <a:normAutofit/>
          </a:bodyPr>
          <a:lstStyle/>
          <a:p>
            <a:r>
              <a:rPr lang="en-US" altLang="zh-TW" sz="3600" dirty="0"/>
              <a:t>112</a:t>
            </a:r>
            <a:r>
              <a:rPr lang="zh-TW" altLang="en-US" sz="3600" dirty="0"/>
              <a:t>學年度畢業專題時程</a:t>
            </a:r>
            <a:r>
              <a:rPr lang="zh-TW" altLang="en-US" sz="3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概況</a:t>
            </a:r>
          </a:p>
        </p:txBody>
      </p:sp>
      <p:cxnSp>
        <p:nvCxnSpPr>
          <p:cNvPr id="6" name="直線單箭頭接點 5"/>
          <p:cNvCxnSpPr/>
          <p:nvPr/>
        </p:nvCxnSpPr>
        <p:spPr>
          <a:xfrm>
            <a:off x="1115616" y="4005064"/>
            <a:ext cx="7416824" cy="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圖片 6" descr="javascript - Add icon to google map - Stack Overflow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220" y="3436148"/>
            <a:ext cx="545277" cy="545277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1960025" y="4221088"/>
            <a:ext cx="461665" cy="24482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FF00FF"/>
                </a:highlight>
              </a:rPr>
              <a:t>大三上</a:t>
            </a:r>
            <a:r>
              <a:rPr lang="zh-TW" altLang="en-US" dirty="0"/>
              <a:t>開學第一周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251520" y="406778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chemeClr val="accent5">
                    <a:lumMod val="75000"/>
                  </a:schemeClr>
                </a:solidFill>
              </a:rPr>
              <a:t>找組員</a:t>
            </a: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</a:rPr>
              <a:t>…</a:t>
            </a:r>
            <a:endParaRPr lang="zh-TW" alt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13" name="直線接點 12"/>
          <p:cNvCxnSpPr/>
          <p:nvPr/>
        </p:nvCxnSpPr>
        <p:spPr>
          <a:xfrm>
            <a:off x="395536" y="4005064"/>
            <a:ext cx="720080" cy="0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文字方塊 15"/>
          <p:cNvSpPr txBox="1"/>
          <p:nvPr/>
        </p:nvSpPr>
        <p:spPr>
          <a:xfrm>
            <a:off x="899592" y="3590437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rgbClr val="FF0000"/>
                </a:solidFill>
              </a:rPr>
              <a:t>找老師</a:t>
            </a:r>
          </a:p>
        </p:txBody>
      </p:sp>
      <p:pic>
        <p:nvPicPr>
          <p:cNvPr id="19" name="圖片 18" descr="javascript - Add icon to google map - Stack Overflow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715" y="3436148"/>
            <a:ext cx="545277" cy="545277"/>
          </a:xfrm>
          <a:prstGeom prst="rect">
            <a:avLst/>
          </a:prstGeom>
        </p:spPr>
      </p:pic>
      <p:sp>
        <p:nvSpPr>
          <p:cNvPr id="20" name="文字方塊 19"/>
          <p:cNvSpPr txBox="1"/>
          <p:nvPr/>
        </p:nvSpPr>
        <p:spPr>
          <a:xfrm>
            <a:off x="3996520" y="4221088"/>
            <a:ext cx="461665" cy="24482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FF00FF"/>
                </a:highlight>
              </a:rPr>
              <a:t>大三上</a:t>
            </a:r>
            <a:r>
              <a:rPr lang="zh-TW" altLang="en-US" dirty="0"/>
              <a:t>期末</a:t>
            </a:r>
          </a:p>
        </p:txBody>
      </p:sp>
      <p:pic>
        <p:nvPicPr>
          <p:cNvPr id="22" name="圖片 21" descr="javascript - Add icon to google map - Stack Overflow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484" y="3459787"/>
            <a:ext cx="545277" cy="545277"/>
          </a:xfrm>
          <a:prstGeom prst="rect">
            <a:avLst/>
          </a:prstGeom>
        </p:spPr>
      </p:pic>
      <p:sp>
        <p:nvSpPr>
          <p:cNvPr id="24" name="文字方塊 23"/>
          <p:cNvSpPr txBox="1"/>
          <p:nvPr/>
        </p:nvSpPr>
        <p:spPr>
          <a:xfrm>
            <a:off x="4326359" y="4221088"/>
            <a:ext cx="461665" cy="154469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FFFF00"/>
                </a:highlight>
              </a:rPr>
              <a:t>大三下</a:t>
            </a:r>
            <a:r>
              <a:rPr lang="zh-TW" altLang="en-US" dirty="0"/>
              <a:t>開學</a:t>
            </a:r>
          </a:p>
        </p:txBody>
      </p:sp>
      <p:pic>
        <p:nvPicPr>
          <p:cNvPr id="25" name="圖片 24" descr="javascript - Add icon to google map - Stack Overflow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0385" y="3463263"/>
            <a:ext cx="545277" cy="545277"/>
          </a:xfrm>
          <a:prstGeom prst="rect">
            <a:avLst/>
          </a:prstGeom>
        </p:spPr>
      </p:pic>
      <p:sp>
        <p:nvSpPr>
          <p:cNvPr id="26" name="文字方塊 25"/>
          <p:cNvSpPr txBox="1"/>
          <p:nvPr/>
        </p:nvSpPr>
        <p:spPr>
          <a:xfrm>
            <a:off x="5148064" y="2708920"/>
            <a:ext cx="1449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/>
              <a:t>繳專題期中進度報告</a:t>
            </a:r>
          </a:p>
        </p:txBody>
      </p:sp>
      <p:sp>
        <p:nvSpPr>
          <p:cNvPr id="27" name="文字方塊 26"/>
          <p:cNvSpPr txBox="1"/>
          <p:nvPr/>
        </p:nvSpPr>
        <p:spPr>
          <a:xfrm>
            <a:off x="5632260" y="4224564"/>
            <a:ext cx="461665" cy="154469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FFFF00"/>
                </a:highlight>
              </a:rPr>
              <a:t>大三下</a:t>
            </a:r>
            <a:r>
              <a:rPr lang="zh-TW" altLang="en-US" dirty="0"/>
              <a:t>期末</a:t>
            </a:r>
          </a:p>
        </p:txBody>
      </p:sp>
      <p:pic>
        <p:nvPicPr>
          <p:cNvPr id="28" name="圖片 27" descr="javascript - Add icon to google map - Stack Overflow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55" y="3463263"/>
            <a:ext cx="545277" cy="545277"/>
          </a:xfrm>
          <a:prstGeom prst="rect">
            <a:avLst/>
          </a:prstGeom>
        </p:spPr>
      </p:pic>
      <p:sp>
        <p:nvSpPr>
          <p:cNvPr id="29" name="文字方塊 28"/>
          <p:cNvSpPr txBox="1"/>
          <p:nvPr/>
        </p:nvSpPr>
        <p:spPr>
          <a:xfrm>
            <a:off x="6372200" y="2708920"/>
            <a:ext cx="1286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/>
              <a:t>繳專題競賽海報</a:t>
            </a:r>
          </a:p>
        </p:txBody>
      </p:sp>
      <p:sp>
        <p:nvSpPr>
          <p:cNvPr id="30" name="文字方塊 29"/>
          <p:cNvSpPr txBox="1"/>
          <p:nvPr/>
        </p:nvSpPr>
        <p:spPr>
          <a:xfrm>
            <a:off x="6774630" y="4224564"/>
            <a:ext cx="461665" cy="154469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00FF00"/>
                </a:highlight>
              </a:rPr>
              <a:t>大四上</a:t>
            </a:r>
            <a:r>
              <a:rPr lang="zh-TW" altLang="en-US" dirty="0"/>
              <a:t>十月份</a:t>
            </a:r>
          </a:p>
        </p:txBody>
      </p:sp>
      <p:pic>
        <p:nvPicPr>
          <p:cNvPr id="31" name="圖片 30" descr="javascript - Add icon to google map - Stack Overflow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641" y="3463263"/>
            <a:ext cx="545277" cy="545277"/>
          </a:xfrm>
          <a:prstGeom prst="rect">
            <a:avLst/>
          </a:prstGeom>
        </p:spPr>
      </p:pic>
      <p:sp>
        <p:nvSpPr>
          <p:cNvPr id="32" name="文字方塊 31"/>
          <p:cNvSpPr txBox="1"/>
          <p:nvPr/>
        </p:nvSpPr>
        <p:spPr>
          <a:xfrm>
            <a:off x="7534086" y="2708920"/>
            <a:ext cx="1286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/>
              <a:t>繳專題結案報告</a:t>
            </a:r>
          </a:p>
        </p:txBody>
      </p:sp>
      <p:sp>
        <p:nvSpPr>
          <p:cNvPr id="33" name="文字方塊 32"/>
          <p:cNvSpPr txBox="1"/>
          <p:nvPr/>
        </p:nvSpPr>
        <p:spPr>
          <a:xfrm>
            <a:off x="7936516" y="4224564"/>
            <a:ext cx="461665" cy="18687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00FF00"/>
                </a:highlight>
              </a:rPr>
              <a:t>大四上</a:t>
            </a:r>
            <a:r>
              <a:rPr lang="zh-TW" altLang="en-US" dirty="0"/>
              <a:t>十二月份</a:t>
            </a:r>
          </a:p>
        </p:txBody>
      </p:sp>
      <p:sp>
        <p:nvSpPr>
          <p:cNvPr id="37" name="圓角矩形 36"/>
          <p:cNvSpPr/>
          <p:nvPr/>
        </p:nvSpPr>
        <p:spPr>
          <a:xfrm>
            <a:off x="1403648" y="6237312"/>
            <a:ext cx="3043386" cy="504056"/>
          </a:xfrm>
          <a:prstGeom prst="roundRect">
            <a:avLst/>
          </a:prstGeom>
          <a:solidFill>
            <a:srgbClr val="92D05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/>
              <a:t>決定題目</a:t>
            </a:r>
            <a:r>
              <a:rPr lang="en-US" altLang="zh-TW" sz="2000" dirty="0"/>
              <a:t>+</a:t>
            </a:r>
            <a:r>
              <a:rPr lang="zh-TW" altLang="en-US" sz="2000" dirty="0"/>
              <a:t>撰寫計畫書</a:t>
            </a:r>
          </a:p>
        </p:txBody>
      </p:sp>
      <p:sp>
        <p:nvSpPr>
          <p:cNvPr id="38" name="圓角矩形 37"/>
          <p:cNvSpPr/>
          <p:nvPr/>
        </p:nvSpPr>
        <p:spPr>
          <a:xfrm>
            <a:off x="4420468" y="6237312"/>
            <a:ext cx="4111972" cy="5040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/>
              <a:t>執行畢業專題計畫</a:t>
            </a:r>
          </a:p>
        </p:txBody>
      </p:sp>
      <p:sp>
        <p:nvSpPr>
          <p:cNvPr id="2" name="右大括弧 1">
            <a:extLst>
              <a:ext uri="{FF2B5EF4-FFF2-40B4-BE49-F238E27FC236}">
                <a16:creationId xmlns:a16="http://schemas.microsoft.com/office/drawing/2014/main" id="{96CB0EEF-4552-49C4-A082-B6401F2379EA}"/>
              </a:ext>
            </a:extLst>
          </p:cNvPr>
          <p:cNvSpPr/>
          <p:nvPr/>
        </p:nvSpPr>
        <p:spPr>
          <a:xfrm>
            <a:off x="1085999" y="2636912"/>
            <a:ext cx="317649" cy="1656181"/>
          </a:xfrm>
          <a:prstGeom prst="rightBrace">
            <a:avLst>
              <a:gd name="adj1" fmla="val 67966"/>
              <a:gd name="adj2" fmla="val 50000"/>
            </a:avLst>
          </a:prstGeom>
          <a:ln w="19050">
            <a:solidFill>
              <a:schemeClr val="tx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FF4563D9-A304-4109-BBDF-CF0C2BAE7268}"/>
              </a:ext>
            </a:extLst>
          </p:cNvPr>
          <p:cNvSpPr/>
          <p:nvPr/>
        </p:nvSpPr>
        <p:spPr>
          <a:xfrm>
            <a:off x="421203" y="2852205"/>
            <a:ext cx="1564489" cy="35975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/>
                </a:solidFill>
                <a:highlight>
                  <a:srgbClr val="FFFF00"/>
                </a:highlight>
              </a:rPr>
              <a:t>大二下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072A8801-4C4E-40F2-A8C3-4CD7E30FCB17}"/>
              </a:ext>
            </a:extLst>
          </p:cNvPr>
          <p:cNvSpPr txBox="1"/>
          <p:nvPr/>
        </p:nvSpPr>
        <p:spPr>
          <a:xfrm>
            <a:off x="4002982" y="1535356"/>
            <a:ext cx="461665" cy="19947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繳畢業專題規劃書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5BC705D4-4F64-4984-A8E6-F9A6A29FAFB1}"/>
              </a:ext>
            </a:extLst>
          </p:cNvPr>
          <p:cNvSpPr txBox="1"/>
          <p:nvPr/>
        </p:nvSpPr>
        <p:spPr>
          <a:xfrm>
            <a:off x="4342850" y="1052736"/>
            <a:ext cx="461665" cy="253352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solidFill>
                  <a:schemeClr val="bg1">
                    <a:lumMod val="50000"/>
                  </a:schemeClr>
                </a:solidFill>
              </a:rPr>
              <a:t>繳科技部大專專題計畫</a:t>
            </a:r>
          </a:p>
        </p:txBody>
      </p:sp>
      <p:sp>
        <p:nvSpPr>
          <p:cNvPr id="34" name="圓角矩形 1">
            <a:extLst>
              <a:ext uri="{FF2B5EF4-FFF2-40B4-BE49-F238E27FC236}">
                <a16:creationId xmlns:a16="http://schemas.microsoft.com/office/drawing/2014/main" id="{E671C84B-CDF1-4BC3-8DD6-A5AC54051FD8}"/>
              </a:ext>
            </a:extLst>
          </p:cNvPr>
          <p:cNvSpPr/>
          <p:nvPr/>
        </p:nvSpPr>
        <p:spPr>
          <a:xfrm>
            <a:off x="251520" y="4581128"/>
            <a:ext cx="1305901" cy="13158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Email</a:t>
            </a:r>
          </a:p>
          <a:p>
            <a:pPr algn="ctr"/>
            <a:r>
              <a:rPr lang="en-US" altLang="zh-TW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</a:p>
          <a:p>
            <a:pPr algn="ctr"/>
            <a:r>
              <a:rPr lang="en-US" altLang="zh-TW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Teams</a:t>
            </a:r>
          </a:p>
          <a:p>
            <a:pPr algn="ctr"/>
            <a:r>
              <a:rPr lang="en-US" altLang="zh-TW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Office</a:t>
            </a:r>
            <a:endParaRPr lang="zh-TW" altLang="en-US" sz="20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44D63C1C-FA55-41F0-993D-FAB494FE2CB5}"/>
              </a:ext>
            </a:extLst>
          </p:cNvPr>
          <p:cNvSpPr txBox="1"/>
          <p:nvPr/>
        </p:nvSpPr>
        <p:spPr>
          <a:xfrm>
            <a:off x="1950095" y="1772816"/>
            <a:ext cx="461665" cy="177615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/>
              <a:t>指導教授確認表</a:t>
            </a:r>
          </a:p>
        </p:txBody>
      </p:sp>
    </p:spTree>
    <p:extLst>
      <p:ext uri="{BB962C8B-B14F-4D97-AF65-F5344CB8AC3E}">
        <p14:creationId xmlns:p14="http://schemas.microsoft.com/office/powerpoint/2010/main" val="2861971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0851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"/>
            </a:pPr>
            <a:r>
              <a:rPr lang="zh-TW" altLang="en-US" dirty="0">
                <a:solidFill>
                  <a:schemeClr val="tx1"/>
                </a:solidFill>
              </a:rPr>
              <a:t>找組員：一組至少</a:t>
            </a:r>
            <a:r>
              <a:rPr lang="en-US" altLang="zh-TW" dirty="0">
                <a:solidFill>
                  <a:schemeClr val="tx1"/>
                </a:solidFill>
              </a:rPr>
              <a:t>2</a:t>
            </a:r>
            <a:r>
              <a:rPr lang="zh-TW" altLang="en-US" dirty="0">
                <a:solidFill>
                  <a:schemeClr val="tx1"/>
                </a:solidFill>
              </a:rPr>
              <a:t>人，最多</a:t>
            </a:r>
            <a:r>
              <a:rPr lang="en-US" altLang="zh-TW" dirty="0">
                <a:solidFill>
                  <a:schemeClr val="tx1"/>
                </a:solidFill>
              </a:rPr>
              <a:t>5</a:t>
            </a:r>
            <a:r>
              <a:rPr lang="zh-TW" altLang="en-US" dirty="0">
                <a:solidFill>
                  <a:schemeClr val="tx1"/>
                </a:solidFill>
              </a:rPr>
              <a:t>人</a:t>
            </a:r>
            <a:endParaRPr lang="en-US" altLang="zh-TW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"/>
            </a:pPr>
            <a:r>
              <a:rPr lang="zh-TW" altLang="en-US" dirty="0">
                <a:solidFill>
                  <a:schemeClr val="tx1"/>
                </a:solidFill>
              </a:rPr>
              <a:t>找指導教授：三上</a:t>
            </a:r>
            <a:r>
              <a:rPr lang="zh-TW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開學後第一周</a:t>
            </a:r>
            <a:r>
              <a:rPr lang="zh-TW" altLang="en-US" dirty="0">
                <a:solidFill>
                  <a:schemeClr val="tx1"/>
                </a:solidFill>
              </a:rPr>
              <a:t>須繳交指導教授確認表*</a:t>
            </a:r>
            <a:endParaRPr lang="en-US" altLang="zh-TW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"/>
            </a:pPr>
            <a:r>
              <a:rPr lang="zh-TW" altLang="en-US" dirty="0"/>
              <a:t>撰寫專題規劃書：繳交期限於大三上</a:t>
            </a:r>
            <a:r>
              <a:rPr lang="en-US" altLang="zh-TW" dirty="0"/>
              <a:t>1</a:t>
            </a:r>
            <a:r>
              <a:rPr lang="zh-TW" altLang="en-US" dirty="0"/>
              <a:t>月底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F"/>
            </a:pPr>
            <a:r>
              <a:rPr lang="zh-TW" altLang="en-US" dirty="0"/>
              <a:t>大三上：須與指導教授</a:t>
            </a:r>
            <a:r>
              <a:rPr lang="zh-TW" altLang="en-US" dirty="0">
                <a:highlight>
                  <a:srgbClr val="FFFF00"/>
                </a:highlight>
              </a:rPr>
              <a:t>密集</a:t>
            </a:r>
            <a:r>
              <a:rPr lang="zh-TW" altLang="en-US" dirty="0"/>
              <a:t>討論、蒐集資料、研讀資料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F"/>
            </a:pPr>
            <a:r>
              <a:rPr lang="zh-TW" altLang="en-US" dirty="0"/>
              <a:t>大三上：須學習專題計畫所需知識、技能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F"/>
            </a:pPr>
            <a:r>
              <a:rPr lang="zh-TW" altLang="en-US" dirty="0"/>
              <a:t>專題規劃書佔大三下畢業專題</a:t>
            </a:r>
            <a:r>
              <a:rPr lang="zh-TW" altLang="en-US" dirty="0">
                <a:highlight>
                  <a:srgbClr val="FFFF00"/>
                </a:highlight>
              </a:rPr>
              <a:t>學期成績的</a:t>
            </a:r>
            <a:r>
              <a:rPr lang="en-US" altLang="zh-TW" dirty="0">
                <a:highlight>
                  <a:srgbClr val="FFFF00"/>
                </a:highlight>
              </a:rPr>
              <a:t>50%</a:t>
            </a:r>
          </a:p>
          <a:p>
            <a:pPr lvl="1">
              <a:buFont typeface="Wingdings" panose="05000000000000000000" pitchFamily="2" charset="2"/>
              <a:buChar char="F"/>
            </a:pPr>
            <a:r>
              <a:rPr lang="zh-TW" altLang="en-US" dirty="0"/>
              <a:t>撰寫計劃書</a:t>
            </a:r>
            <a:r>
              <a:rPr lang="en-US" altLang="zh-TW" dirty="0"/>
              <a:t>/</a:t>
            </a:r>
            <a:r>
              <a:rPr lang="zh-TW" altLang="en-US" dirty="0"/>
              <a:t>報告基本技能：</a:t>
            </a:r>
            <a:r>
              <a:rPr lang="en-US" altLang="zh-TW" dirty="0">
                <a:highlight>
                  <a:srgbClr val="FFFF00"/>
                </a:highlight>
              </a:rPr>
              <a:t>Word</a:t>
            </a:r>
            <a:r>
              <a:rPr lang="zh-TW" altLang="en-US" dirty="0">
                <a:highlight>
                  <a:srgbClr val="FFFF00"/>
                </a:highlight>
              </a:rPr>
              <a:t>長文件功能</a:t>
            </a:r>
            <a:endParaRPr lang="en-US" altLang="zh-TW" dirty="0">
              <a:highlight>
                <a:srgbClr val="FFFF00"/>
              </a:highlight>
            </a:endParaRPr>
          </a:p>
          <a:p>
            <a:pPr>
              <a:buFont typeface="Wingdings" panose="05000000000000000000" pitchFamily="2" charset="2"/>
              <a:buChar char=""/>
            </a:pPr>
            <a:r>
              <a:rPr lang="zh-TW" altLang="en-US" dirty="0"/>
              <a:t>執行畢業專題：大三下或大三寒假開始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dirty="0">
                <a:solidFill>
                  <a:srgbClr val="FF0000"/>
                </a:solidFill>
              </a:rPr>
              <a:t>寒假、暑假</a:t>
            </a:r>
            <a:r>
              <a:rPr lang="zh-TW" altLang="en-US" dirty="0"/>
              <a:t>是執行畢業專題</a:t>
            </a:r>
            <a:r>
              <a:rPr lang="zh-TW" altLang="en-US" dirty="0">
                <a:solidFill>
                  <a:srgbClr val="FF0000"/>
                </a:solidFill>
              </a:rPr>
              <a:t>關鍵時期</a:t>
            </a:r>
            <a:endParaRPr lang="en-US" altLang="zh-TW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F"/>
            </a:pPr>
            <a:r>
              <a:rPr lang="zh-TW" altLang="en-US" dirty="0">
                <a:sym typeface="Wingdings" panose="05000000000000000000" pitchFamily="2" charset="2"/>
              </a:rPr>
              <a:t>與念研究所類似  唸研究所沒有寒暑假</a:t>
            </a:r>
            <a:r>
              <a:rPr lang="en-US" altLang="zh-TW" dirty="0">
                <a:sym typeface="Wingdings" panose="05000000000000000000" pitchFamily="2" charset="2"/>
              </a:rPr>
              <a:t>!</a:t>
            </a:r>
            <a:endParaRPr lang="en-US" altLang="zh-TW" dirty="0"/>
          </a:p>
          <a:p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2940784" y="332656"/>
            <a:ext cx="3262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000" dirty="0"/>
              <a:t>畢業專題規定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9E1554A1-0653-47DB-B5B7-D1DB6312362D}"/>
              </a:ext>
            </a:extLst>
          </p:cNvPr>
          <p:cNvSpPr txBox="1"/>
          <p:nvPr/>
        </p:nvSpPr>
        <p:spPr>
          <a:xfrm>
            <a:off x="251520" y="6412990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* 確認表檔案可在</a:t>
            </a:r>
            <a:r>
              <a:rPr lang="zh-TW" altLang="en-US" dirty="0">
                <a:highlight>
                  <a:srgbClr val="FFFF00"/>
                </a:highlight>
              </a:rPr>
              <a:t>系網頁畢業專題專區</a:t>
            </a:r>
            <a:r>
              <a:rPr lang="zh-TW" altLang="en-US" dirty="0"/>
              <a:t>下載</a:t>
            </a:r>
            <a:r>
              <a:rPr lang="en-US" altLang="zh-TW" dirty="0"/>
              <a:t>(</a:t>
            </a:r>
            <a:r>
              <a:rPr lang="zh-TW" altLang="en-US" dirty="0"/>
              <a:t>助教確認更新</a:t>
            </a:r>
            <a:r>
              <a:rPr lang="en-US" altLang="zh-TW" dirty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25908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75749F-F487-4EFB-ABC7-C1359590E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85022" y="3389342"/>
            <a:ext cx="3386360" cy="1146924"/>
          </a:xfrm>
        </p:spPr>
        <p:txBody>
          <a:bodyPr>
            <a:normAutofit/>
          </a:bodyPr>
          <a:lstStyle/>
          <a:p>
            <a:pPr algn="r"/>
            <a:r>
              <a:rPr lang="zh-TW" altLang="en-US" sz="3300" dirty="0">
                <a:ea typeface="+mj-lt"/>
                <a:cs typeface="+mj-lt"/>
              </a:rPr>
              <a:t>科技部大專學生研究計畫</a:t>
            </a:r>
            <a:endParaRPr lang="zh-TW" altLang="en-US" sz="33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447004" y="1412776"/>
            <a:ext cx="5130316" cy="1930523"/>
          </a:xfrm>
        </p:spPr>
        <p:txBody>
          <a:bodyPr>
            <a:noAutofit/>
          </a:bodyPr>
          <a:lstStyle/>
          <a:p>
            <a:pPr algn="r"/>
            <a:r>
              <a:rPr lang="zh-TW" altLang="zh-TW" sz="5400" dirty="0">
                <a:solidFill>
                  <a:schemeClr val="tx1"/>
                </a:solidFill>
                <a:ea typeface="+mj-lt"/>
                <a:cs typeface="+mj-lt"/>
              </a:rPr>
              <a:t>科技部大專學生</a:t>
            </a:r>
            <a:r>
              <a:rPr lang="zh-TW" altLang="en-US" sz="5400" dirty="0">
                <a:solidFill>
                  <a:schemeClr val="tx1"/>
                </a:solidFill>
                <a:ea typeface="+mj-lt"/>
                <a:cs typeface="+mj-lt"/>
              </a:rPr>
              <a:t>專題</a:t>
            </a:r>
            <a:r>
              <a:rPr lang="zh-TW" altLang="zh-TW" sz="5400" dirty="0">
                <a:solidFill>
                  <a:schemeClr val="tx1"/>
                </a:solidFill>
                <a:ea typeface="+mj-lt"/>
                <a:cs typeface="+mj-lt"/>
              </a:rPr>
              <a:t>研究計畫</a:t>
            </a:r>
            <a:endParaRPr lang="zh-TW" altLang="en-US" sz="5400" dirty="0">
              <a:solidFill>
                <a:schemeClr val="tx1"/>
              </a:solidFill>
            </a:endParaRPr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FF5E7075-CDB3-4594-BC6A-780A19D128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943" r="11173"/>
          <a:stretch/>
        </p:blipFill>
        <p:spPr>
          <a:xfrm>
            <a:off x="151454" y="5013176"/>
            <a:ext cx="2260306" cy="1726401"/>
          </a:xfrm>
          <a:custGeom>
            <a:avLst/>
            <a:gdLst/>
            <a:ahLst/>
            <a:cxnLst/>
            <a:rect l="l" t="t" r="r" b="b"/>
            <a:pathLst>
              <a:path w="8436340" h="6858000">
                <a:moveTo>
                  <a:pt x="6950358" y="3911316"/>
                </a:moveTo>
                <a:lnTo>
                  <a:pt x="6950358" y="3925503"/>
                </a:lnTo>
                <a:lnTo>
                  <a:pt x="6948404" y="3918409"/>
                </a:lnTo>
                <a:close/>
                <a:moveTo>
                  <a:pt x="890899" y="2071857"/>
                </a:moveTo>
                <a:cubicBezTo>
                  <a:pt x="890899" y="2071857"/>
                  <a:pt x="890899" y="2071857"/>
                  <a:pt x="4934362" y="2071857"/>
                </a:cubicBezTo>
                <a:cubicBezTo>
                  <a:pt x="5187625" y="2071857"/>
                  <a:pt x="5432153" y="2211072"/>
                  <a:pt x="5554418" y="2437296"/>
                </a:cubicBezTo>
                <a:cubicBezTo>
                  <a:pt x="5554418" y="2437296"/>
                  <a:pt x="5554418" y="2437296"/>
                  <a:pt x="7580515" y="5926372"/>
                </a:cubicBezTo>
                <a:cubicBezTo>
                  <a:pt x="7711513" y="6143896"/>
                  <a:pt x="7711513" y="6422327"/>
                  <a:pt x="7580515" y="6639850"/>
                </a:cubicBezTo>
                <a:cubicBezTo>
                  <a:pt x="7580515" y="6639850"/>
                  <a:pt x="7580515" y="6639850"/>
                  <a:pt x="7473670" y="6823844"/>
                </a:cubicBezTo>
                <a:lnTo>
                  <a:pt x="7453836" y="6858000"/>
                </a:lnTo>
                <a:lnTo>
                  <a:pt x="0" y="6858000"/>
                </a:lnTo>
                <a:lnTo>
                  <a:pt x="0" y="2890622"/>
                </a:lnTo>
                <a:lnTo>
                  <a:pt x="78831" y="2754282"/>
                </a:lnTo>
                <a:cubicBezTo>
                  <a:pt x="137995" y="2651956"/>
                  <a:pt x="199068" y="2546330"/>
                  <a:pt x="262110" y="2437296"/>
                </a:cubicBezTo>
                <a:cubicBezTo>
                  <a:pt x="393108" y="2211072"/>
                  <a:pt x="628904" y="2071857"/>
                  <a:pt x="890899" y="2071857"/>
                </a:cubicBezTo>
                <a:close/>
                <a:moveTo>
                  <a:pt x="6355444" y="753840"/>
                </a:moveTo>
                <a:cubicBezTo>
                  <a:pt x="6355444" y="753840"/>
                  <a:pt x="6355444" y="753840"/>
                  <a:pt x="7595013" y="753840"/>
                </a:cubicBezTo>
                <a:cubicBezTo>
                  <a:pt x="7672653" y="753840"/>
                  <a:pt x="7747616" y="796518"/>
                  <a:pt x="7785098" y="865869"/>
                </a:cubicBezTo>
                <a:cubicBezTo>
                  <a:pt x="7785098" y="865869"/>
                  <a:pt x="7785098" y="865869"/>
                  <a:pt x="8406222" y="1935484"/>
                </a:cubicBezTo>
                <a:cubicBezTo>
                  <a:pt x="8446380" y="2002169"/>
                  <a:pt x="8446380" y="2087523"/>
                  <a:pt x="8406222" y="2154207"/>
                </a:cubicBezTo>
                <a:cubicBezTo>
                  <a:pt x="8406222" y="2154207"/>
                  <a:pt x="8406222" y="2154207"/>
                  <a:pt x="7785098" y="3223823"/>
                </a:cubicBezTo>
                <a:cubicBezTo>
                  <a:pt x="7747616" y="3293174"/>
                  <a:pt x="7672653" y="3335852"/>
                  <a:pt x="7595013" y="3335852"/>
                </a:cubicBezTo>
                <a:cubicBezTo>
                  <a:pt x="7595013" y="3335852"/>
                  <a:pt x="7595013" y="3335852"/>
                  <a:pt x="6355444" y="3335852"/>
                </a:cubicBezTo>
                <a:cubicBezTo>
                  <a:pt x="6275127" y="3335852"/>
                  <a:pt x="6202841" y="3293174"/>
                  <a:pt x="6162682" y="3223823"/>
                </a:cubicBezTo>
                <a:cubicBezTo>
                  <a:pt x="6162682" y="3223823"/>
                  <a:pt x="6162682" y="3223823"/>
                  <a:pt x="5544237" y="2154207"/>
                </a:cubicBezTo>
                <a:cubicBezTo>
                  <a:pt x="5504078" y="2087523"/>
                  <a:pt x="5504078" y="2002169"/>
                  <a:pt x="5544237" y="1935484"/>
                </a:cubicBezTo>
                <a:cubicBezTo>
                  <a:pt x="5544237" y="1935484"/>
                  <a:pt x="5544237" y="1935484"/>
                  <a:pt x="6162682" y="865869"/>
                </a:cubicBezTo>
                <a:cubicBezTo>
                  <a:pt x="6202841" y="796518"/>
                  <a:pt x="6275127" y="753840"/>
                  <a:pt x="6355444" y="753840"/>
                </a:cubicBezTo>
                <a:close/>
                <a:moveTo>
                  <a:pt x="0" y="0"/>
                </a:moveTo>
                <a:lnTo>
                  <a:pt x="6535339" y="0"/>
                </a:lnTo>
                <a:lnTo>
                  <a:pt x="6421432" y="196155"/>
                </a:lnTo>
                <a:cubicBezTo>
                  <a:pt x="6196056" y="584267"/>
                  <a:pt x="5928944" y="1044253"/>
                  <a:pt x="5612367" y="1589421"/>
                </a:cubicBezTo>
                <a:cubicBezTo>
                  <a:pt x="5490102" y="1815646"/>
                  <a:pt x="5245573" y="1954861"/>
                  <a:pt x="4992310" y="1954861"/>
                </a:cubicBezTo>
                <a:cubicBezTo>
                  <a:pt x="4992310" y="1954861"/>
                  <a:pt x="4992310" y="1954861"/>
                  <a:pt x="948847" y="1954861"/>
                </a:cubicBezTo>
                <a:cubicBezTo>
                  <a:pt x="686852" y="1954861"/>
                  <a:pt x="451057" y="1815646"/>
                  <a:pt x="320058" y="1589421"/>
                </a:cubicBezTo>
                <a:cubicBezTo>
                  <a:pt x="320058" y="1589421"/>
                  <a:pt x="320058" y="1589421"/>
                  <a:pt x="4048" y="1042874"/>
                </a:cubicBezTo>
                <a:lnTo>
                  <a:pt x="0" y="1035874"/>
                </a:lnTo>
                <a:close/>
              </a:path>
            </a:pathLst>
          </a:custGeom>
        </p:spPr>
      </p:pic>
      <p:sp>
        <p:nvSpPr>
          <p:cNvPr id="6" name="副標題 2">
            <a:extLst>
              <a:ext uri="{FF2B5EF4-FFF2-40B4-BE49-F238E27FC236}">
                <a16:creationId xmlns:a16="http://schemas.microsoft.com/office/drawing/2014/main" id="{C14897E9-B7C0-426B-A188-DC7EEF9BC356}"/>
              </a:ext>
            </a:extLst>
          </p:cNvPr>
          <p:cNvSpPr txBox="1">
            <a:spLocks/>
          </p:cNvSpPr>
          <p:nvPr/>
        </p:nvSpPr>
        <p:spPr>
          <a:xfrm>
            <a:off x="4281863" y="3212977"/>
            <a:ext cx="4392488" cy="79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簡稱「</a:t>
            </a:r>
            <a:r>
              <a:rPr lang="zh-TW" altLang="zh-TW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大專</a:t>
            </a:r>
            <a:r>
              <a:rPr lang="zh-TW" altLang="en-US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專題</a:t>
            </a:r>
            <a:r>
              <a:rPr lang="zh-TW" altLang="zh-TW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計畫</a:t>
            </a:r>
            <a:r>
              <a:rPr lang="zh-TW" altLang="en-US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」</a:t>
            </a:r>
            <a:endParaRPr lang="zh-TW" altLang="en-US" sz="28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" name="副標題 2">
            <a:extLst>
              <a:ext uri="{FF2B5EF4-FFF2-40B4-BE49-F238E27FC236}">
                <a16:creationId xmlns:a16="http://schemas.microsoft.com/office/drawing/2014/main" id="{CF19EE7F-7AD9-41FA-B1BE-740A3EBCE1CC}"/>
              </a:ext>
            </a:extLst>
          </p:cNvPr>
          <p:cNvSpPr txBox="1">
            <a:spLocks/>
          </p:cNvSpPr>
          <p:nvPr/>
        </p:nvSpPr>
        <p:spPr>
          <a:xfrm>
            <a:off x="3923927" y="4289850"/>
            <a:ext cx="4879251" cy="23107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TW" altLang="en-US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加深加廣學習</a:t>
            </a:r>
            <a:r>
              <a:rPr lang="en-US" altLang="zh-TW" sz="2800" dirty="0">
                <a:solidFill>
                  <a:schemeClr val="tx1"/>
                </a:solidFill>
                <a:latin typeface="+mj-ea"/>
                <a:ea typeface="+mj-ea"/>
                <a:cs typeface="+mj-lt"/>
                <a:sym typeface="Wingdings" panose="05000000000000000000" pitchFamily="2" charset="2"/>
              </a:rPr>
              <a:t></a:t>
            </a:r>
            <a:r>
              <a:rPr lang="zh-TW" altLang="en-US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自主學習</a:t>
            </a:r>
            <a:endParaRPr lang="en-US" altLang="zh-TW" sz="2800" dirty="0">
              <a:solidFill>
                <a:schemeClr val="tx1"/>
              </a:solidFill>
              <a:latin typeface="+mj-ea"/>
              <a:ea typeface="+mj-ea"/>
              <a:cs typeface="+mj-lt"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TW" altLang="en-US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增加自己專業能力</a:t>
            </a:r>
            <a:endParaRPr lang="en-US" altLang="zh-TW" sz="2800" dirty="0">
              <a:solidFill>
                <a:schemeClr val="tx1"/>
              </a:solidFill>
              <a:latin typeface="+mj-ea"/>
              <a:ea typeface="+mj-ea"/>
              <a:cs typeface="+mj-lt"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TW" altLang="en-US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避免只會考試</a:t>
            </a:r>
            <a:endParaRPr lang="en-US" altLang="zh-TW" sz="2800" dirty="0">
              <a:solidFill>
                <a:schemeClr val="tx1"/>
              </a:solidFill>
              <a:latin typeface="+mj-ea"/>
              <a:ea typeface="+mj-ea"/>
              <a:cs typeface="+mj-lt"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TW" altLang="en-US" sz="2800" dirty="0">
                <a:solidFill>
                  <a:schemeClr val="tx1"/>
                </a:solidFill>
                <a:latin typeface="+mj-ea"/>
                <a:cs typeface="+mj-lt"/>
              </a:rPr>
              <a:t>甄試頂大研究所</a:t>
            </a:r>
            <a:endParaRPr lang="zh-TW" altLang="en-US" sz="28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" name="雲朵形 3">
            <a:extLst>
              <a:ext uri="{FF2B5EF4-FFF2-40B4-BE49-F238E27FC236}">
                <a16:creationId xmlns:a16="http://schemas.microsoft.com/office/drawing/2014/main" id="{47699752-6354-49AE-9BDD-9F00E78B480C}"/>
              </a:ext>
            </a:extLst>
          </p:cNvPr>
          <p:cNvSpPr/>
          <p:nvPr/>
        </p:nvSpPr>
        <p:spPr>
          <a:xfrm>
            <a:off x="370513" y="1324473"/>
            <a:ext cx="2606842" cy="2095990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</a:rPr>
              <a:t>給有興趣的同學</a:t>
            </a:r>
          </a:p>
        </p:txBody>
      </p:sp>
    </p:spTree>
    <p:extLst>
      <p:ext uri="{BB962C8B-B14F-4D97-AF65-F5344CB8AC3E}">
        <p14:creationId xmlns:p14="http://schemas.microsoft.com/office/powerpoint/2010/main" val="1067247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: 圓角 25">
            <a:extLst>
              <a:ext uri="{FF2B5EF4-FFF2-40B4-BE49-F238E27FC236}">
                <a16:creationId xmlns:a16="http://schemas.microsoft.com/office/drawing/2014/main" id="{64319510-CEC2-48DC-A484-74CC0B39E9A7}"/>
              </a:ext>
            </a:extLst>
          </p:cNvPr>
          <p:cNvSpPr/>
          <p:nvPr/>
        </p:nvSpPr>
        <p:spPr>
          <a:xfrm>
            <a:off x="7635701" y="4516198"/>
            <a:ext cx="1260142" cy="378624"/>
          </a:xfrm>
          <a:prstGeom prst="roundRect">
            <a:avLst>
              <a:gd name="adj" fmla="val 4398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三下</a:t>
            </a:r>
            <a:r>
              <a:rPr lang="en-US" altLang="zh-TW" dirty="0">
                <a:solidFill>
                  <a:schemeClr val="tx1"/>
                </a:solidFill>
              </a:rPr>
              <a:t>…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3185766E-82D6-4396-856B-C5CEC80CE3D8}"/>
              </a:ext>
            </a:extLst>
          </p:cNvPr>
          <p:cNvSpPr/>
          <p:nvPr/>
        </p:nvSpPr>
        <p:spPr>
          <a:xfrm>
            <a:off x="7632339" y="4139788"/>
            <a:ext cx="1260142" cy="378624"/>
          </a:xfrm>
          <a:prstGeom prst="roundRect">
            <a:avLst>
              <a:gd name="adj" fmla="val 4398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畢業專題</a:t>
            </a:r>
          </a:p>
        </p:txBody>
      </p:sp>
      <p:sp>
        <p:nvSpPr>
          <p:cNvPr id="23" name="文字方塊 22"/>
          <p:cNvSpPr txBox="1"/>
          <p:nvPr/>
        </p:nvSpPr>
        <p:spPr>
          <a:xfrm>
            <a:off x="2591779" y="4139788"/>
            <a:ext cx="4863865" cy="369332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/>
              <a:t>三年級上學期</a:t>
            </a:r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時  程</a:t>
            </a:r>
            <a:r>
              <a:rPr lang="en-US" altLang="zh-TW" dirty="0"/>
              <a:t>(I)</a:t>
            </a:r>
            <a:endParaRPr lang="zh-TW" altLang="en-US" dirty="0"/>
          </a:p>
        </p:txBody>
      </p:sp>
      <p:cxnSp>
        <p:nvCxnSpPr>
          <p:cNvPr id="6" name="直線單箭頭接點 5"/>
          <p:cNvCxnSpPr>
            <a:cxnSpLocks/>
          </p:cNvCxnSpPr>
          <p:nvPr/>
        </p:nvCxnSpPr>
        <p:spPr>
          <a:xfrm>
            <a:off x="683568" y="4512602"/>
            <a:ext cx="8313599" cy="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 flipV="1">
            <a:off x="2591780" y="415256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/>
          <p:cNvSpPr txBox="1"/>
          <p:nvPr/>
        </p:nvSpPr>
        <p:spPr>
          <a:xfrm>
            <a:off x="2159732" y="4687976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112/9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直線接點 14"/>
          <p:cNvCxnSpPr/>
          <p:nvPr/>
        </p:nvCxnSpPr>
        <p:spPr>
          <a:xfrm flipV="1">
            <a:off x="1259632" y="418392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/>
          <p:cNvSpPr txBox="1"/>
          <p:nvPr/>
        </p:nvSpPr>
        <p:spPr>
          <a:xfrm>
            <a:off x="755576" y="4719334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112/3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直線接點 17"/>
          <p:cNvCxnSpPr/>
          <p:nvPr/>
        </p:nvCxnSpPr>
        <p:spPr>
          <a:xfrm flipV="1">
            <a:off x="7632340" y="4183920"/>
            <a:ext cx="0" cy="36004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字方塊 18"/>
          <p:cNvSpPr txBox="1"/>
          <p:nvPr/>
        </p:nvSpPr>
        <p:spPr>
          <a:xfrm>
            <a:off x="7643966" y="1381996"/>
            <a:ext cx="5040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科技部大專專題申請</a:t>
            </a:r>
          </a:p>
        </p:txBody>
      </p:sp>
      <p:sp>
        <p:nvSpPr>
          <p:cNvPr id="20" name="文字方塊 19"/>
          <p:cNvSpPr txBox="1"/>
          <p:nvPr/>
        </p:nvSpPr>
        <p:spPr>
          <a:xfrm>
            <a:off x="7308304" y="4800634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113/2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右大括弧 20"/>
          <p:cNvSpPr/>
          <p:nvPr/>
        </p:nvSpPr>
        <p:spPr>
          <a:xfrm rot="5400000">
            <a:off x="4883206" y="2322110"/>
            <a:ext cx="421704" cy="5004557"/>
          </a:xfrm>
          <a:prstGeom prst="rightBrace">
            <a:avLst>
              <a:gd name="adj1" fmla="val 132561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文字方塊 21"/>
          <p:cNvSpPr txBox="1"/>
          <p:nvPr/>
        </p:nvSpPr>
        <p:spPr>
          <a:xfrm>
            <a:off x="3779912" y="5241974"/>
            <a:ext cx="30601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TW" altLang="en-US" dirty="0"/>
              <a:t>決定畢業專題研究主題</a:t>
            </a:r>
            <a:endParaRPr lang="en-US" altLang="zh-TW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TW" altLang="en-US" dirty="0"/>
              <a:t>撰寫科技部大專計畫書</a:t>
            </a:r>
          </a:p>
        </p:txBody>
      </p:sp>
      <p:sp>
        <p:nvSpPr>
          <p:cNvPr id="24" name="文字方塊 23"/>
          <p:cNvSpPr txBox="1"/>
          <p:nvPr/>
        </p:nvSpPr>
        <p:spPr>
          <a:xfrm>
            <a:off x="7380312" y="1651737"/>
            <a:ext cx="5040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畢業專題開始執行</a:t>
            </a:r>
          </a:p>
        </p:txBody>
      </p:sp>
      <p:sp>
        <p:nvSpPr>
          <p:cNvPr id="2" name="圓角矩形 1"/>
          <p:cNvSpPr/>
          <p:nvPr/>
        </p:nvSpPr>
        <p:spPr>
          <a:xfrm>
            <a:off x="1020060" y="5211765"/>
            <a:ext cx="1188132" cy="1349706"/>
          </a:xfrm>
          <a:prstGeom prst="roundRect">
            <a:avLst>
              <a:gd name="adj" fmla="val 865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Email</a:t>
            </a:r>
          </a:p>
          <a:p>
            <a:pPr algn="ctr"/>
            <a:r>
              <a:rPr lang="en-US" altLang="zh-TW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</a:p>
          <a:p>
            <a:pPr algn="ctr"/>
            <a:r>
              <a:rPr lang="en-US" altLang="zh-TW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Teams</a:t>
            </a:r>
          </a:p>
          <a:p>
            <a:pPr algn="ctr"/>
            <a:r>
              <a:rPr lang="en-US" altLang="zh-TW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Office</a:t>
            </a:r>
            <a:endParaRPr lang="zh-TW" alt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CBB875B-D805-4D13-83BD-F479A145BA6F}"/>
              </a:ext>
            </a:extLst>
          </p:cNvPr>
          <p:cNvSpPr/>
          <p:nvPr/>
        </p:nvSpPr>
        <p:spPr>
          <a:xfrm>
            <a:off x="5833826" y="729708"/>
            <a:ext cx="1914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dirty="0"/>
              <a:t>For </a:t>
            </a:r>
            <a:r>
              <a:rPr lang="zh-TW" altLang="en-US" sz="2400" dirty="0"/>
              <a:t>升大三生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F9A2DD11-2F70-4172-880A-AAA2BFBF4025}"/>
              </a:ext>
            </a:extLst>
          </p:cNvPr>
          <p:cNvSpPr txBox="1"/>
          <p:nvPr/>
        </p:nvSpPr>
        <p:spPr>
          <a:xfrm>
            <a:off x="2360946" y="2193828"/>
            <a:ext cx="461665" cy="212582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FFFF00"/>
                </a:highlight>
              </a:rPr>
              <a:t>三上</a:t>
            </a:r>
            <a:r>
              <a:rPr lang="zh-TW" altLang="en-US" dirty="0"/>
              <a:t>決定指導教授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5B907950-8EF6-442D-864B-36909CE15D40}"/>
              </a:ext>
            </a:extLst>
          </p:cNvPr>
          <p:cNvSpPr txBox="1"/>
          <p:nvPr/>
        </p:nvSpPr>
        <p:spPr>
          <a:xfrm>
            <a:off x="1049994" y="2401867"/>
            <a:ext cx="461665" cy="182270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00FF00"/>
                </a:highlight>
              </a:rPr>
              <a:t>二下</a:t>
            </a:r>
            <a:r>
              <a:rPr lang="zh-TW" altLang="en-US" dirty="0"/>
              <a:t>找指導教授</a:t>
            </a:r>
          </a:p>
        </p:txBody>
      </p:sp>
      <p:pic>
        <p:nvPicPr>
          <p:cNvPr id="9" name="圖形 8" descr="清單 外框">
            <a:extLst>
              <a:ext uri="{FF2B5EF4-FFF2-40B4-BE49-F238E27FC236}">
                <a16:creationId xmlns:a16="http://schemas.microsoft.com/office/drawing/2014/main" id="{7E7B997B-768A-CA6A-54DD-FFCD05DC6C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76256" y="5445264"/>
            <a:ext cx="360000" cy="360000"/>
          </a:xfrm>
          <a:prstGeom prst="rect">
            <a:avLst/>
          </a:prstGeom>
        </p:spPr>
      </p:pic>
      <p:sp>
        <p:nvSpPr>
          <p:cNvPr id="12" name="文字方塊 11">
            <a:extLst>
              <a:ext uri="{FF2B5EF4-FFF2-40B4-BE49-F238E27FC236}">
                <a16:creationId xmlns:a16="http://schemas.microsoft.com/office/drawing/2014/main" id="{A6FBB2D2-B5F8-5AA5-AE69-A4F028F76D62}"/>
              </a:ext>
            </a:extLst>
          </p:cNvPr>
          <p:cNvSpPr txBox="1"/>
          <p:nvPr/>
        </p:nvSpPr>
        <p:spPr>
          <a:xfrm>
            <a:off x="7151712" y="5452188"/>
            <a:ext cx="146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規劃書撰寫</a:t>
            </a:r>
          </a:p>
        </p:txBody>
      </p:sp>
    </p:spTree>
    <p:extLst>
      <p:ext uri="{BB962C8B-B14F-4D97-AF65-F5344CB8AC3E}">
        <p14:creationId xmlns:p14="http://schemas.microsoft.com/office/powerpoint/2010/main" val="1306674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2980A150-F537-43FA-9341-3211F6B13AD2}"/>
              </a:ext>
            </a:extLst>
          </p:cNvPr>
          <p:cNvSpPr/>
          <p:nvPr/>
        </p:nvSpPr>
        <p:spPr>
          <a:xfrm>
            <a:off x="4968044" y="4534667"/>
            <a:ext cx="2520280" cy="98081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F2BB1EF8-F9F8-49D3-80BC-530B1977DF10}"/>
              </a:ext>
            </a:extLst>
          </p:cNvPr>
          <p:cNvSpPr txBox="1"/>
          <p:nvPr/>
        </p:nvSpPr>
        <p:spPr>
          <a:xfrm>
            <a:off x="4968044" y="5301208"/>
            <a:ext cx="252028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/>
              <a:t>結合大專專題計畫</a:t>
            </a:r>
            <a:endParaRPr lang="en-US" altLang="zh-TW" dirty="0"/>
          </a:p>
          <a:p>
            <a:pPr algn="ctr"/>
            <a:r>
              <a:rPr lang="zh-TW" altLang="en-US" dirty="0"/>
              <a:t>執行畢業專題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4F5E2ADD-7807-466F-B054-400878F206FF}"/>
              </a:ext>
            </a:extLst>
          </p:cNvPr>
          <p:cNvSpPr txBox="1"/>
          <p:nvPr/>
        </p:nvSpPr>
        <p:spPr>
          <a:xfrm>
            <a:off x="3707904" y="3502749"/>
            <a:ext cx="252028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highlight>
                  <a:srgbClr val="FFFF00"/>
                </a:highlight>
              </a:rPr>
              <a:t>三年級上學期</a:t>
            </a:r>
            <a:r>
              <a:rPr lang="en-US" altLang="zh-TW" dirty="0">
                <a:highlight>
                  <a:srgbClr val="FFFF00"/>
                </a:highlight>
              </a:rPr>
              <a:t>+</a:t>
            </a:r>
            <a:r>
              <a:rPr lang="zh-TW" altLang="en-US" dirty="0">
                <a:highlight>
                  <a:srgbClr val="FFFF00"/>
                </a:highlight>
              </a:rPr>
              <a:t>下學期</a:t>
            </a:r>
            <a:endParaRPr lang="en-US" altLang="zh-TW" dirty="0">
              <a:highlight>
                <a:srgbClr val="FFFF00"/>
              </a:highlight>
            </a:endParaRPr>
          </a:p>
          <a:p>
            <a:pPr algn="ctr"/>
            <a:r>
              <a:rPr lang="zh-TW" altLang="en-US" dirty="0"/>
              <a:t>執行大專專題計畫</a:t>
            </a: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593F1706-5059-47E8-B4EF-0F34387C5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72815"/>
          </a:xfrm>
        </p:spPr>
        <p:txBody>
          <a:bodyPr/>
          <a:lstStyle/>
          <a:p>
            <a:r>
              <a:rPr lang="zh-TW" altLang="en-US" dirty="0"/>
              <a:t>時  程</a:t>
            </a:r>
            <a:r>
              <a:rPr lang="en-US" altLang="zh-TW" dirty="0"/>
              <a:t>(II)</a:t>
            </a:r>
            <a:endParaRPr lang="zh-TW" altLang="en-US" sz="3600" dirty="0"/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5D9B2B91-11B0-4273-A875-7FF186489E80}"/>
              </a:ext>
            </a:extLst>
          </p:cNvPr>
          <p:cNvCxnSpPr/>
          <p:nvPr/>
        </p:nvCxnSpPr>
        <p:spPr>
          <a:xfrm>
            <a:off x="1115616" y="4512602"/>
            <a:ext cx="7416824" cy="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4DF211DF-2147-4067-ACE3-682F2C20706B}"/>
              </a:ext>
            </a:extLst>
          </p:cNvPr>
          <p:cNvCxnSpPr/>
          <p:nvPr/>
        </p:nvCxnSpPr>
        <p:spPr>
          <a:xfrm flipV="1">
            <a:off x="3023828" y="415256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字方塊 5">
            <a:extLst>
              <a:ext uri="{FF2B5EF4-FFF2-40B4-BE49-F238E27FC236}">
                <a16:creationId xmlns:a16="http://schemas.microsoft.com/office/drawing/2014/main" id="{E173F2B8-57B2-4367-AEBB-1A2F6A7643E8}"/>
              </a:ext>
            </a:extLst>
          </p:cNvPr>
          <p:cNvSpPr txBox="1"/>
          <p:nvPr/>
        </p:nvSpPr>
        <p:spPr>
          <a:xfrm>
            <a:off x="2627784" y="4715852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113/2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CDA627F7-2887-4B6D-B4AC-BDE54972DD49}"/>
              </a:ext>
            </a:extLst>
          </p:cNvPr>
          <p:cNvCxnSpPr/>
          <p:nvPr/>
        </p:nvCxnSpPr>
        <p:spPr>
          <a:xfrm flipV="1">
            <a:off x="1259632" y="418392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53FF11C2-1EAB-489A-A182-548C3541CD23}"/>
              </a:ext>
            </a:extLst>
          </p:cNvPr>
          <p:cNvSpPr txBox="1"/>
          <p:nvPr/>
        </p:nvSpPr>
        <p:spPr>
          <a:xfrm>
            <a:off x="395535" y="4719334"/>
            <a:ext cx="1656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112/6-112/9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0C510B80-9CDB-42BA-B5B0-98F4D90680FA}"/>
              </a:ext>
            </a:extLst>
          </p:cNvPr>
          <p:cNvCxnSpPr/>
          <p:nvPr/>
        </p:nvCxnSpPr>
        <p:spPr>
          <a:xfrm flipV="1">
            <a:off x="8244408" y="418392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21F0685E-85C7-4ABD-88F6-E41E28F4D7BC}"/>
              </a:ext>
            </a:extLst>
          </p:cNvPr>
          <p:cNvSpPr txBox="1"/>
          <p:nvPr/>
        </p:nvSpPr>
        <p:spPr>
          <a:xfrm>
            <a:off x="7992380" y="2326297"/>
            <a:ext cx="5040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畢業專題結束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2968E5B6-9FCB-42B5-AA93-CAD3DEC9A397}"/>
              </a:ext>
            </a:extLst>
          </p:cNvPr>
          <p:cNvSpPr txBox="1"/>
          <p:nvPr/>
        </p:nvSpPr>
        <p:spPr>
          <a:xfrm>
            <a:off x="7920372" y="4715852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115/1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右大括弧 12">
            <a:extLst>
              <a:ext uri="{FF2B5EF4-FFF2-40B4-BE49-F238E27FC236}">
                <a16:creationId xmlns:a16="http://schemas.microsoft.com/office/drawing/2014/main" id="{47D28A7A-1E9C-42F2-8C15-BB5FFDC1D7CA}"/>
              </a:ext>
            </a:extLst>
          </p:cNvPr>
          <p:cNvSpPr/>
          <p:nvPr/>
        </p:nvSpPr>
        <p:spPr>
          <a:xfrm rot="5400000">
            <a:off x="2007589" y="3456872"/>
            <a:ext cx="268286" cy="1692185"/>
          </a:xfrm>
          <a:prstGeom prst="rightBrace">
            <a:avLst>
              <a:gd name="adj1" fmla="val 132561"/>
              <a:gd name="adj2" fmla="val 50000"/>
            </a:avLst>
          </a:prstGeom>
          <a:ln>
            <a:solidFill>
              <a:schemeClr val="tx1"/>
            </a:solidFill>
          </a:ln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82D438C1-C7CB-45BA-961E-34FC95DD60A3}"/>
              </a:ext>
            </a:extLst>
          </p:cNvPr>
          <p:cNvSpPr txBox="1"/>
          <p:nvPr/>
        </p:nvSpPr>
        <p:spPr>
          <a:xfrm>
            <a:off x="4716016" y="1220316"/>
            <a:ext cx="5040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畢業專題開始執行</a:t>
            </a:r>
          </a:p>
        </p:txBody>
      </p:sp>
      <p:sp>
        <p:nvSpPr>
          <p:cNvPr id="17" name="圓角矩形 1">
            <a:extLst>
              <a:ext uri="{FF2B5EF4-FFF2-40B4-BE49-F238E27FC236}">
                <a16:creationId xmlns:a16="http://schemas.microsoft.com/office/drawing/2014/main" id="{EA530E23-5CB8-4245-916F-8BC1084500E3}"/>
              </a:ext>
            </a:extLst>
          </p:cNvPr>
          <p:cNvSpPr/>
          <p:nvPr/>
        </p:nvSpPr>
        <p:spPr>
          <a:xfrm>
            <a:off x="596843" y="5330793"/>
            <a:ext cx="1253549" cy="1296137"/>
          </a:xfrm>
          <a:prstGeom prst="roundRect">
            <a:avLst>
              <a:gd name="adj" fmla="val 803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Email</a:t>
            </a:r>
          </a:p>
          <a:p>
            <a:pPr algn="ctr"/>
            <a:r>
              <a:rPr lang="en-US" altLang="zh-TW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</a:p>
          <a:p>
            <a:pPr algn="ctr"/>
            <a:r>
              <a:rPr lang="en-US" altLang="zh-TW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Teams</a:t>
            </a:r>
          </a:p>
          <a:p>
            <a:pPr algn="ctr"/>
            <a:r>
              <a:rPr lang="en-US" altLang="zh-TW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Office</a:t>
            </a:r>
            <a:endParaRPr lang="zh-TW" alt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F93FE99-20DA-4A07-A731-52EF8F511ED1}"/>
              </a:ext>
            </a:extLst>
          </p:cNvPr>
          <p:cNvSpPr txBox="1"/>
          <p:nvPr/>
        </p:nvSpPr>
        <p:spPr>
          <a:xfrm>
            <a:off x="2771800" y="1484784"/>
            <a:ext cx="461665" cy="28431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FFFF00"/>
                </a:highlight>
              </a:rPr>
              <a:t>二下開學</a:t>
            </a:r>
            <a:r>
              <a:rPr lang="zh-TW" altLang="en-US" dirty="0"/>
              <a:t>繳交專題計畫書</a:t>
            </a: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C645A6AA-89D4-4C4D-96B5-DF4667D0DBC9}"/>
              </a:ext>
            </a:extLst>
          </p:cNvPr>
          <p:cNvSpPr txBox="1"/>
          <p:nvPr/>
        </p:nvSpPr>
        <p:spPr>
          <a:xfrm>
            <a:off x="1763688" y="1401163"/>
            <a:ext cx="738664" cy="274791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TW" altLang="en-US" dirty="0">
                <a:solidFill>
                  <a:srgbClr val="FF0000"/>
                </a:solidFill>
              </a:rPr>
              <a:t>決定畢業專題研究主題</a:t>
            </a:r>
            <a:endParaRPr lang="en-US" altLang="zh-TW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zh-TW" altLang="en-US" dirty="0">
                <a:solidFill>
                  <a:srgbClr val="FF0000"/>
                </a:solidFill>
              </a:rPr>
              <a:t>撰寫科技部大專計畫書</a:t>
            </a:r>
          </a:p>
        </p:txBody>
      </p:sp>
      <p:cxnSp>
        <p:nvCxnSpPr>
          <p:cNvPr id="31" name="直線接點 30">
            <a:extLst>
              <a:ext uri="{FF2B5EF4-FFF2-40B4-BE49-F238E27FC236}">
                <a16:creationId xmlns:a16="http://schemas.microsoft.com/office/drawing/2014/main" id="{8C8E3998-DD94-4E61-9F49-4C5C617D91F8}"/>
              </a:ext>
            </a:extLst>
          </p:cNvPr>
          <p:cNvCxnSpPr/>
          <p:nvPr/>
        </p:nvCxnSpPr>
        <p:spPr>
          <a:xfrm flipV="1">
            <a:off x="3707904" y="414908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757CF195-DA29-404A-8100-386524BEC4EF}"/>
              </a:ext>
            </a:extLst>
          </p:cNvPr>
          <p:cNvSpPr txBox="1"/>
          <p:nvPr/>
        </p:nvSpPr>
        <p:spPr>
          <a:xfrm>
            <a:off x="3311860" y="4712370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113/8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id="{DD78EFD3-F20E-4015-ABA1-82215D6AAC24}"/>
              </a:ext>
            </a:extLst>
          </p:cNvPr>
          <p:cNvCxnSpPr/>
          <p:nvPr/>
        </p:nvCxnSpPr>
        <p:spPr>
          <a:xfrm flipV="1">
            <a:off x="4968044" y="414908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BE487DE9-620C-4F5A-A01A-EAC05E9CE86A}"/>
              </a:ext>
            </a:extLst>
          </p:cNvPr>
          <p:cNvSpPr txBox="1"/>
          <p:nvPr/>
        </p:nvSpPr>
        <p:spPr>
          <a:xfrm>
            <a:off x="4572000" y="4712370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114/2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15501E8C-AA26-436F-9F0C-E64D49408ABB}"/>
              </a:ext>
            </a:extLst>
          </p:cNvPr>
          <p:cNvCxnSpPr/>
          <p:nvPr/>
        </p:nvCxnSpPr>
        <p:spPr>
          <a:xfrm flipV="1">
            <a:off x="6228184" y="414908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5E2CB49D-2025-4E50-808A-87C66DB31BC4}"/>
              </a:ext>
            </a:extLst>
          </p:cNvPr>
          <p:cNvSpPr txBox="1"/>
          <p:nvPr/>
        </p:nvSpPr>
        <p:spPr>
          <a:xfrm>
            <a:off x="5832140" y="4712370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114/7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直線接點 37">
            <a:extLst>
              <a:ext uri="{FF2B5EF4-FFF2-40B4-BE49-F238E27FC236}">
                <a16:creationId xmlns:a16="http://schemas.microsoft.com/office/drawing/2014/main" id="{832465AC-B784-4BE4-BDC4-AC7977243AAA}"/>
              </a:ext>
            </a:extLst>
          </p:cNvPr>
          <p:cNvCxnSpPr/>
          <p:nvPr/>
        </p:nvCxnSpPr>
        <p:spPr>
          <a:xfrm flipV="1">
            <a:off x="7488324" y="417462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0153460C-8A1F-429C-A8D6-3C1BC6508907}"/>
              </a:ext>
            </a:extLst>
          </p:cNvPr>
          <p:cNvSpPr txBox="1"/>
          <p:nvPr/>
        </p:nvSpPr>
        <p:spPr>
          <a:xfrm>
            <a:off x="7020272" y="4715852"/>
            <a:ext cx="1044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114/11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初</a:t>
            </a: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1C2558A0-7D38-4507-977D-3E1E9C87239D}"/>
              </a:ext>
            </a:extLst>
          </p:cNvPr>
          <p:cNvSpPr txBox="1"/>
          <p:nvPr/>
        </p:nvSpPr>
        <p:spPr>
          <a:xfrm>
            <a:off x="6300192" y="4067780"/>
            <a:ext cx="1152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(4</a:t>
            </a:r>
            <a:r>
              <a:rPr lang="zh-TW" altLang="en-US" dirty="0"/>
              <a:t>個月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72149C19-08E2-44CF-8FE7-95B879BF20C2}"/>
              </a:ext>
            </a:extLst>
          </p:cNvPr>
          <p:cNvSpPr txBox="1"/>
          <p:nvPr/>
        </p:nvSpPr>
        <p:spPr>
          <a:xfrm>
            <a:off x="7272300" y="2322746"/>
            <a:ext cx="5040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畢業專題競賽</a:t>
            </a: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0CBB80DC-9EA5-495C-815B-21D99D500C6C}"/>
              </a:ext>
            </a:extLst>
          </p:cNvPr>
          <p:cNvSpPr txBox="1"/>
          <p:nvPr/>
        </p:nvSpPr>
        <p:spPr>
          <a:xfrm>
            <a:off x="1012629" y="1746689"/>
            <a:ext cx="461665" cy="240239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FFFF00"/>
                </a:highlight>
              </a:rPr>
              <a:t>一下或二上</a:t>
            </a:r>
            <a:r>
              <a:rPr lang="zh-TW" altLang="en-US" dirty="0"/>
              <a:t>找指導教授</a:t>
            </a:r>
          </a:p>
        </p:txBody>
      </p:sp>
      <p:cxnSp>
        <p:nvCxnSpPr>
          <p:cNvPr id="44" name="直線接點 43">
            <a:extLst>
              <a:ext uri="{FF2B5EF4-FFF2-40B4-BE49-F238E27FC236}">
                <a16:creationId xmlns:a16="http://schemas.microsoft.com/office/drawing/2014/main" id="{3236F40A-96EB-448B-9940-640EB9ED3F04}"/>
              </a:ext>
            </a:extLst>
          </p:cNvPr>
          <p:cNvCxnSpPr/>
          <p:nvPr/>
        </p:nvCxnSpPr>
        <p:spPr>
          <a:xfrm>
            <a:off x="323528" y="4509120"/>
            <a:ext cx="792088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9FFD38B6-5E26-4572-837C-4ED30D7B78AB}"/>
              </a:ext>
            </a:extLst>
          </p:cNvPr>
          <p:cNvSpPr txBox="1"/>
          <p:nvPr/>
        </p:nvSpPr>
        <p:spPr>
          <a:xfrm>
            <a:off x="5904148" y="526658"/>
            <a:ext cx="2340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/>
              <a:t>大一</a:t>
            </a:r>
            <a:r>
              <a:rPr lang="en-US" altLang="zh-TW" sz="2400" dirty="0"/>
              <a:t>/</a:t>
            </a:r>
            <a:r>
              <a:rPr lang="zh-TW" altLang="en-US" sz="2400" dirty="0"/>
              <a:t>大二生</a:t>
            </a:r>
          </a:p>
        </p:txBody>
      </p:sp>
    </p:spTree>
    <p:extLst>
      <p:ext uri="{BB962C8B-B14F-4D97-AF65-F5344CB8AC3E}">
        <p14:creationId xmlns:p14="http://schemas.microsoft.com/office/powerpoint/2010/main" val="2021520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0">
            <a:extLst>
              <a:ext uri="{FF2B5EF4-FFF2-40B4-BE49-F238E27FC236}">
                <a16:creationId xmlns:a16="http://schemas.microsoft.com/office/drawing/2014/main" id="{6DDA8CE9-E0A6-4FF2-823D-D0860760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857251"/>
            <a:ext cx="9143771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11195564-33B9-434B-9641-764F5905A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9" y="857250"/>
            <a:ext cx="9143771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grpSp>
        <p:nvGrpSpPr>
          <p:cNvPr id="27" name="Group 14">
            <a:extLst>
              <a:ext uri="{FF2B5EF4-FFF2-40B4-BE49-F238E27FC236}">
                <a16:creationId xmlns:a16="http://schemas.microsoft.com/office/drawing/2014/main" id="{1D18C537-E336-47C4-836B-C342A230F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39356" y="857251"/>
            <a:ext cx="3196507" cy="1952073"/>
            <a:chOff x="6867015" y="-1"/>
            <a:chExt cx="5324985" cy="3251912"/>
          </a:xfrm>
          <a:solidFill>
            <a:schemeClr val="accent5">
              <a:alpha val="5000"/>
            </a:schemeClr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81F97D2-9A0D-4CA5-B9AF-27B558BCF1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678A47C-892D-47C9-A5D8-F8860B1B05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9E8FDFA-59ED-4D6F-BA20-10CDF8436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958D9A5-8003-4D92-8C05-787C630F75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A1259D8-0C3A-4069-A22F-537BBBB61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20747" y="904014"/>
            <a:ext cx="4521523" cy="5096736"/>
            <a:chOff x="6160995" y="62352"/>
            <a:chExt cx="6028697" cy="6795648"/>
          </a:xfrm>
        </p:grpSpPr>
        <p:sp>
          <p:nvSpPr>
            <p:cNvPr id="28" name="Freeform: Shape 21">
              <a:extLst>
                <a:ext uri="{FF2B5EF4-FFF2-40B4-BE49-F238E27FC236}">
                  <a16:creationId xmlns:a16="http://schemas.microsoft.com/office/drawing/2014/main" id="{D90700B4-CEB5-450F-9EA7-95E355B503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82080" y="81632"/>
              <a:ext cx="6007612" cy="6776368"/>
            </a:xfrm>
            <a:custGeom>
              <a:avLst/>
              <a:gdLst>
                <a:gd name="connsiteX0" fmla="*/ 4493599 w 6007612"/>
                <a:gd name="connsiteY0" fmla="*/ 0 h 6797829"/>
                <a:gd name="connsiteX1" fmla="*/ 5981837 w 6007612"/>
                <a:gd name="connsiteY1" fmla="*/ 314220 h 6797829"/>
                <a:gd name="connsiteX2" fmla="*/ 6007612 w 6007612"/>
                <a:gd name="connsiteY2" fmla="*/ 327088 h 6797829"/>
                <a:gd name="connsiteX3" fmla="*/ 6007612 w 6007612"/>
                <a:gd name="connsiteY3" fmla="*/ 1316637 h 6797829"/>
                <a:gd name="connsiteX4" fmla="*/ 5852405 w 6007612"/>
                <a:gd name="connsiteY4" fmla="*/ 1209899 h 6797829"/>
                <a:gd name="connsiteX5" fmla="*/ 5622498 w 6007612"/>
                <a:gd name="connsiteY5" fmla="*/ 1086619 h 6797829"/>
                <a:gd name="connsiteX6" fmla="*/ 4493032 w 6007612"/>
                <a:gd name="connsiteY6" fmla="*/ 851533 h 6797829"/>
                <a:gd name="connsiteX7" fmla="*/ 3155579 w 6007612"/>
                <a:gd name="connsiteY7" fmla="*/ 1108326 h 6797829"/>
                <a:gd name="connsiteX8" fmla="*/ 1963832 w 6007612"/>
                <a:gd name="connsiteY8" fmla="*/ 1817700 h 6797829"/>
                <a:gd name="connsiteX9" fmla="*/ 1144646 w 6007612"/>
                <a:gd name="connsiteY9" fmla="*/ 2832814 h 6797829"/>
                <a:gd name="connsiteX10" fmla="*/ 851249 w 6007612"/>
                <a:gd name="connsiteY10" fmla="*/ 3998599 h 6797829"/>
                <a:gd name="connsiteX11" fmla="*/ 1336319 w 6007612"/>
                <a:gd name="connsiteY11" fmla="*/ 5057837 h 6797829"/>
                <a:gd name="connsiteX12" fmla="*/ 1597084 w 6007612"/>
                <a:gd name="connsiteY12" fmla="*/ 5424583 h 6797829"/>
                <a:gd name="connsiteX13" fmla="*/ 2591910 w 6007612"/>
                <a:gd name="connsiteY13" fmla="*/ 6440122 h 6797829"/>
                <a:gd name="connsiteX14" fmla="*/ 3899854 w 6007612"/>
                <a:gd name="connsiteY14" fmla="*/ 6780621 h 6797829"/>
                <a:gd name="connsiteX15" fmla="*/ 4741172 w 6007612"/>
                <a:gd name="connsiteY15" fmla="*/ 6563979 h 6797829"/>
                <a:gd name="connsiteX16" fmla="*/ 5649171 w 6007612"/>
                <a:gd name="connsiteY16" fmla="*/ 5938452 h 6797829"/>
                <a:gd name="connsiteX17" fmla="*/ 5873475 w 6007612"/>
                <a:gd name="connsiteY17" fmla="*/ 5764656 h 6797829"/>
                <a:gd name="connsiteX18" fmla="*/ 6007612 w 6007612"/>
                <a:gd name="connsiteY18" fmla="*/ 5660343 h 6797829"/>
                <a:gd name="connsiteX19" fmla="*/ 6007612 w 6007612"/>
                <a:gd name="connsiteY19" fmla="*/ 6737454 h 6797829"/>
                <a:gd name="connsiteX20" fmla="*/ 5929386 w 6007612"/>
                <a:gd name="connsiteY20" fmla="*/ 6797829 h 6797829"/>
                <a:gd name="connsiteX21" fmla="*/ 1656512 w 6007612"/>
                <a:gd name="connsiteY21" fmla="*/ 6797829 h 6797829"/>
                <a:gd name="connsiteX22" fmla="*/ 1630254 w 6007612"/>
                <a:gd name="connsiteY22" fmla="*/ 6775222 h 6797829"/>
                <a:gd name="connsiteX23" fmla="*/ 892250 w 6007612"/>
                <a:gd name="connsiteY23" fmla="*/ 5902700 h 6797829"/>
                <a:gd name="connsiteX24" fmla="*/ 0 w 6007612"/>
                <a:gd name="connsiteY24" fmla="*/ 3998599 h 6797829"/>
                <a:gd name="connsiteX25" fmla="*/ 4493032 w 6007612"/>
                <a:gd name="connsiteY25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007612" h="6797829"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07612" y="327088"/>
                  </a:lnTo>
                  <a:lnTo>
                    <a:pt x="6007612" y="1316637"/>
                  </a:lnTo>
                  <a:lnTo>
                    <a:pt x="5852405" y="1209899"/>
                  </a:lnTo>
                  <a:cubicBezTo>
                    <a:pt x="5778266" y="1164709"/>
                    <a:pt x="5701526" y="1123535"/>
                    <a:pt x="5622498" y="1086619"/>
                  </a:cubicBezTo>
                  <a:cubicBezTo>
                    <a:pt x="5286822" y="930699"/>
                    <a:pt x="4906882" y="851533"/>
                    <a:pt x="4493032" y="851533"/>
                  </a:cubicBezTo>
                  <a:cubicBezTo>
                    <a:pt x="4056201" y="851533"/>
                    <a:pt x="3593263" y="940631"/>
                    <a:pt x="3155579" y="1108326"/>
                  </a:cubicBezTo>
                  <a:cubicBezTo>
                    <a:pt x="2721215" y="1275979"/>
                    <a:pt x="2318305" y="1515819"/>
                    <a:pt x="1963832" y="1817700"/>
                  </a:cubicBezTo>
                  <a:cubicBezTo>
                    <a:pt x="1617657" y="2114360"/>
                    <a:pt x="1334332" y="2465358"/>
                    <a:pt x="1144646" y="2832814"/>
                  </a:cubicBezTo>
                  <a:cubicBezTo>
                    <a:pt x="950561" y="3210060"/>
                    <a:pt x="851249" y="3602202"/>
                    <a:pt x="851249" y="3998599"/>
                  </a:cubicBezTo>
                  <a:cubicBezTo>
                    <a:pt x="851249" y="4377547"/>
                    <a:pt x="999792" y="4597311"/>
                    <a:pt x="1336319" y="5057837"/>
                  </a:cubicBezTo>
                  <a:cubicBezTo>
                    <a:pt x="1420450" y="5173181"/>
                    <a:pt x="1507419" y="5292497"/>
                    <a:pt x="1597084" y="5424583"/>
                  </a:cubicBezTo>
                  <a:cubicBezTo>
                    <a:pt x="1914175" y="5891917"/>
                    <a:pt x="2239493" y="6224189"/>
                    <a:pt x="2591910" y="6440122"/>
                  </a:cubicBezTo>
                  <a:cubicBezTo>
                    <a:pt x="2965467" y="6669393"/>
                    <a:pt x="3393219" y="6780621"/>
                    <a:pt x="3899854" y="6780621"/>
                  </a:cubicBezTo>
                  <a:cubicBezTo>
                    <a:pt x="4187861" y="6780621"/>
                    <a:pt x="4454583" y="6711812"/>
                    <a:pt x="4741172" y="6563979"/>
                  </a:cubicBezTo>
                  <a:cubicBezTo>
                    <a:pt x="5034852" y="6412173"/>
                    <a:pt x="5326263" y="6190848"/>
                    <a:pt x="5649171" y="5938452"/>
                  </a:cubicBezTo>
                  <a:cubicBezTo>
                    <a:pt x="5724931" y="5879291"/>
                    <a:pt x="5800409" y="5821406"/>
                    <a:pt x="5873475" y="5764656"/>
                  </a:cubicBezTo>
                  <a:lnTo>
                    <a:pt x="6007612" y="5660343"/>
                  </a:lnTo>
                  <a:lnTo>
                    <a:pt x="6007612" y="6737454"/>
                  </a:lnTo>
                  <a:lnTo>
                    <a:pt x="5929386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582300F-F646-4FC3-94FC-0582F4B5E0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0995" y="62352"/>
              <a:ext cx="6028697" cy="6795648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9" name="Freeform: Shape 23">
              <a:extLst>
                <a:ext uri="{FF2B5EF4-FFF2-40B4-BE49-F238E27FC236}">
                  <a16:creationId xmlns:a16="http://schemas.microsoft.com/office/drawing/2014/main" id="{FBB8E8B8-1900-4326-8858-F375F5D8A0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3721" y="81632"/>
              <a:ext cx="6025971" cy="6776368"/>
            </a:xfrm>
            <a:custGeom>
              <a:avLst/>
              <a:gdLst>
                <a:gd name="connsiteX0" fmla="*/ 6025971 w 6025971"/>
                <a:gd name="connsiteY0" fmla="*/ 5825635 h 6797829"/>
                <a:gd name="connsiteX1" fmla="*/ 6025971 w 6025971"/>
                <a:gd name="connsiteY1" fmla="*/ 6723285 h 6797829"/>
                <a:gd name="connsiteX2" fmla="*/ 5929386 w 6025971"/>
                <a:gd name="connsiteY2" fmla="*/ 6797829 h 6797829"/>
                <a:gd name="connsiteX3" fmla="*/ 4560411 w 6025971"/>
                <a:gd name="connsiteY3" fmla="*/ 6797829 h 6797829"/>
                <a:gd name="connsiteX4" fmla="*/ 4597731 w 6025971"/>
                <a:gd name="connsiteY4" fmla="*/ 6785305 h 6797829"/>
                <a:gd name="connsiteX5" fmla="*/ 5736707 w 6025971"/>
                <a:gd name="connsiteY5" fmla="*/ 6050108 h 6797829"/>
                <a:gd name="connsiteX6" fmla="*/ 5960301 w 6025971"/>
                <a:gd name="connsiteY6" fmla="*/ 5876738 h 6797829"/>
                <a:gd name="connsiteX7" fmla="*/ 4493599 w 6025971"/>
                <a:gd name="connsiteY7" fmla="*/ 0 h 6797829"/>
                <a:gd name="connsiteX8" fmla="*/ 5981837 w 6025971"/>
                <a:gd name="connsiteY8" fmla="*/ 314220 h 6797829"/>
                <a:gd name="connsiteX9" fmla="*/ 6025971 w 6025971"/>
                <a:gd name="connsiteY9" fmla="*/ 336254 h 6797829"/>
                <a:gd name="connsiteX10" fmla="*/ 6025971 w 6025971"/>
                <a:gd name="connsiteY10" fmla="*/ 1157325 h 6797829"/>
                <a:gd name="connsiteX11" fmla="*/ 5925889 w 6025971"/>
                <a:gd name="connsiteY11" fmla="*/ 1088522 h 6797829"/>
                <a:gd name="connsiteX12" fmla="*/ 5682227 w 6025971"/>
                <a:gd name="connsiteY12" fmla="*/ 957939 h 6797829"/>
                <a:gd name="connsiteX13" fmla="*/ 4493032 w 6025971"/>
                <a:gd name="connsiteY13" fmla="*/ 709658 h 6797829"/>
                <a:gd name="connsiteX14" fmla="*/ 3104646 w 6025971"/>
                <a:gd name="connsiteY14" fmla="*/ 976666 h 6797829"/>
                <a:gd name="connsiteX15" fmla="*/ 1871612 w 6025971"/>
                <a:gd name="connsiteY15" fmla="*/ 1710017 h 6797829"/>
                <a:gd name="connsiteX16" fmla="*/ 1018661 w 6025971"/>
                <a:gd name="connsiteY16" fmla="*/ 2767694 h 6797829"/>
                <a:gd name="connsiteX17" fmla="*/ 709374 w 6025971"/>
                <a:gd name="connsiteY17" fmla="*/ 3998599 h 6797829"/>
                <a:gd name="connsiteX18" fmla="*/ 1221258 w 6025971"/>
                <a:gd name="connsiteY18" fmla="*/ 5141684 h 6797829"/>
                <a:gd name="connsiteX19" fmla="*/ 1479187 w 6025971"/>
                <a:gd name="connsiteY19" fmla="*/ 5504459 h 6797829"/>
                <a:gd name="connsiteX20" fmla="*/ 3021272 w 6025971"/>
                <a:gd name="connsiteY20" fmla="*/ 6793670 h 6797829"/>
                <a:gd name="connsiteX21" fmla="*/ 3035805 w 6025971"/>
                <a:gd name="connsiteY21" fmla="*/ 6797829 h 6797829"/>
                <a:gd name="connsiteX22" fmla="*/ 1656512 w 6025971"/>
                <a:gd name="connsiteY22" fmla="*/ 6797829 h 6797829"/>
                <a:gd name="connsiteX23" fmla="*/ 1630254 w 6025971"/>
                <a:gd name="connsiteY23" fmla="*/ 6775222 h 6797829"/>
                <a:gd name="connsiteX24" fmla="*/ 892250 w 6025971"/>
                <a:gd name="connsiteY24" fmla="*/ 5902700 h 6797829"/>
                <a:gd name="connsiteX25" fmla="*/ 0 w 6025971"/>
                <a:gd name="connsiteY25" fmla="*/ 3998599 h 6797829"/>
                <a:gd name="connsiteX26" fmla="*/ 4493032 w 6025971"/>
                <a:gd name="connsiteY26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025971" h="6797829">
                  <a:moveTo>
                    <a:pt x="6025971" y="5825635"/>
                  </a:moveTo>
                  <a:lnTo>
                    <a:pt x="6025971" y="6723285"/>
                  </a:lnTo>
                  <a:lnTo>
                    <a:pt x="5929386" y="6797829"/>
                  </a:lnTo>
                  <a:lnTo>
                    <a:pt x="4560411" y="6797829"/>
                  </a:lnTo>
                  <a:lnTo>
                    <a:pt x="4597731" y="6785305"/>
                  </a:lnTo>
                  <a:cubicBezTo>
                    <a:pt x="4964953" y="6637825"/>
                    <a:pt x="5315251" y="6379435"/>
                    <a:pt x="5736707" y="6050108"/>
                  </a:cubicBezTo>
                  <a:cubicBezTo>
                    <a:pt x="5812043" y="5991230"/>
                    <a:pt x="5887377" y="5933488"/>
                    <a:pt x="5960301" y="5876738"/>
                  </a:cubicBezTo>
                  <a:close/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25971" y="336254"/>
                  </a:lnTo>
                  <a:lnTo>
                    <a:pt x="6025971" y="1157325"/>
                  </a:lnTo>
                  <a:lnTo>
                    <a:pt x="5925889" y="1088522"/>
                  </a:lnTo>
                  <a:cubicBezTo>
                    <a:pt x="5847314" y="1040649"/>
                    <a:pt x="5765982" y="997036"/>
                    <a:pt x="5682227" y="957939"/>
                  </a:cubicBezTo>
                  <a:cubicBezTo>
                    <a:pt x="5327823" y="793222"/>
                    <a:pt x="4927595" y="709658"/>
                    <a:pt x="4493032" y="709658"/>
                  </a:cubicBezTo>
                  <a:cubicBezTo>
                    <a:pt x="4031940" y="709658"/>
                    <a:pt x="3564888" y="799465"/>
                    <a:pt x="3104646" y="976666"/>
                  </a:cubicBezTo>
                  <a:cubicBezTo>
                    <a:pt x="2655243" y="1149867"/>
                    <a:pt x="2238358" y="1397822"/>
                    <a:pt x="1871612" y="1710017"/>
                  </a:cubicBezTo>
                  <a:cubicBezTo>
                    <a:pt x="1506427" y="2022852"/>
                    <a:pt x="1219414" y="2378815"/>
                    <a:pt x="1018661" y="2767694"/>
                  </a:cubicBezTo>
                  <a:cubicBezTo>
                    <a:pt x="813368" y="3165227"/>
                    <a:pt x="709374" y="3579358"/>
                    <a:pt x="709374" y="3998599"/>
                  </a:cubicBezTo>
                  <a:cubicBezTo>
                    <a:pt x="709374" y="4421103"/>
                    <a:pt x="875510" y="4667680"/>
                    <a:pt x="1221258" y="5141684"/>
                  </a:cubicBezTo>
                  <a:cubicBezTo>
                    <a:pt x="1304681" y="5256035"/>
                    <a:pt x="1390941" y="5374217"/>
                    <a:pt x="1479187" y="5504459"/>
                  </a:cubicBezTo>
                  <a:cubicBezTo>
                    <a:pt x="1942790" y="6187719"/>
                    <a:pt x="2430063" y="6601673"/>
                    <a:pt x="3021272" y="6793670"/>
                  </a:cubicBezTo>
                  <a:lnTo>
                    <a:pt x="3035805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2" name="標題 1">
            <a:extLst>
              <a:ext uri="{FF2B5EF4-FFF2-40B4-BE49-F238E27FC236}">
                <a16:creationId xmlns:a16="http://schemas.microsoft.com/office/drawing/2014/main" id="{3F8091C8-8A26-486C-844F-C1ED524F4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514503"/>
            <a:ext cx="1945243" cy="1792777"/>
          </a:xfr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TW" altLang="en-US" sz="3000" dirty="0">
                <a:solidFill>
                  <a:schemeClr val="tx2"/>
                </a:solidFill>
                <a:latin typeface="華康POP1體 Std W5" panose="040B0500000000000000" pitchFamily="82" charset="-120"/>
                <a:ea typeface="華康POP1體 Std W5" panose="040B0500000000000000" pitchFamily="82" charset="-120"/>
              </a:rPr>
              <a:t>申請條件及方式</a:t>
            </a:r>
            <a:endParaRPr lang="en-US" altLang="zh-TW" sz="3000" dirty="0">
              <a:solidFill>
                <a:schemeClr val="tx2"/>
              </a:solidFill>
              <a:latin typeface="華康POP1體 Std W5" panose="040B0500000000000000" pitchFamily="82" charset="-120"/>
              <a:ea typeface="華康POP1體 Std W5" panose="040B0500000000000000" pitchFamily="82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FA871E1C-4A39-4478-A0BD-27F83C730A4D}"/>
              </a:ext>
            </a:extLst>
          </p:cNvPr>
          <p:cNvSpPr txBox="1"/>
          <p:nvPr/>
        </p:nvSpPr>
        <p:spPr>
          <a:xfrm>
            <a:off x="2051720" y="904014"/>
            <a:ext cx="6637718" cy="5835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（一）學生（不含陸生）：</a:t>
            </a: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　　　已獲得指導教授承諾指導研究，學業成績優良，且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申請時為大學部</a:t>
            </a:r>
            <a:r>
              <a:rPr lang="zh-TW" altLang="en-US" b="1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二年級以上在學學生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；執行時仍為大學部在學學生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者。 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（二）指導教授：</a:t>
            </a: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　　　符合該部專題研究計畫主持人資格，且願意提供研究設備（含儀器設備及圖書設備等）指導學生從事研究工作者，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每年度以指導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2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位學生為限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。但曾指導學生執行本項研究計畫而</a:t>
            </a:r>
            <a:r>
              <a:rPr lang="zh-TW" altLang="en-US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未繳交研究成果報告者，科技部不再受理其擔任指導教授之申請案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。 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  <a:cs typeface="Calibri"/>
            </a:endParaRPr>
          </a:p>
          <a:p>
            <a:pPr algn="l">
              <a:lnSpc>
                <a:spcPct val="15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（三）指導教授與學生相互間不得具有配偶或三親等以內血親、姻親關係。</a:t>
            </a:r>
          </a:p>
          <a:p>
            <a:pPr>
              <a:lnSpc>
                <a:spcPct val="150000"/>
              </a:lnSpc>
            </a:pP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●申請時間：「科技部補助大專學生研究計畫」核定公布後，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次學期十月底前依研究發展處公告提出申請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；惟申請獎勵時學生須仍具本校大學部學生身分。</a:t>
            </a:r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BB956F7E-DB20-EF8A-92FD-C251DD0990D1}"/>
              </a:ext>
            </a:extLst>
          </p:cNvPr>
          <p:cNvSpPr txBox="1"/>
          <p:nvPr/>
        </p:nvSpPr>
        <p:spPr>
          <a:xfrm>
            <a:off x="281265" y="2492896"/>
            <a:ext cx="923330" cy="312159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TW" altLang="en-US" sz="2400" b="1" dirty="0">
                <a:solidFill>
                  <a:srgbClr val="FF0000"/>
                </a:solidFill>
              </a:rPr>
              <a:t>計畫期程：六個月</a:t>
            </a:r>
          </a:p>
          <a:p>
            <a:pPr algn="ctr"/>
            <a:endParaRPr lang="zh-TW" altLang="en-US" sz="2400" b="1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B6F75AD-84C2-DF24-9F02-96F241116AF5}"/>
              </a:ext>
            </a:extLst>
          </p:cNvPr>
          <p:cNvSpPr txBox="1"/>
          <p:nvPr/>
        </p:nvSpPr>
        <p:spPr>
          <a:xfrm>
            <a:off x="5693643" y="212356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 </a:t>
            </a:r>
            <a:r>
              <a:rPr lang="zh-TW" altLang="en-US" b="1" dirty="0">
                <a:solidFill>
                  <a:schemeClr val="accent4">
                    <a:lumMod val="75000"/>
                  </a:schemeClr>
                </a:solidFill>
              </a:rPr>
              <a:t>最遲四上開始執行</a:t>
            </a:r>
            <a:r>
              <a:rPr lang="en-US" altLang="zh-TW" b="1" dirty="0">
                <a:solidFill>
                  <a:schemeClr val="accent4">
                    <a:lumMod val="75000"/>
                  </a:schemeClr>
                </a:solidFill>
              </a:rPr>
              <a:t>ok</a:t>
            </a:r>
            <a:endParaRPr lang="zh-TW" alt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02519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14725</TotalTime>
  <Words>1114</Words>
  <Application>Microsoft Office PowerPoint</Application>
  <PresentationFormat>如螢幕大小 (4:3)</PresentationFormat>
  <Paragraphs>154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10</vt:i4>
      </vt:variant>
    </vt:vector>
  </HeadingPairs>
  <TitlesOfParts>
    <vt:vector size="22" baseType="lpstr">
      <vt:lpstr>華康POP1體 Std W5</vt:lpstr>
      <vt:lpstr>微軟正黑體</vt:lpstr>
      <vt:lpstr>標楷體</vt:lpstr>
      <vt:lpstr>Arial</vt:lpstr>
      <vt:lpstr>Calibri</vt:lpstr>
      <vt:lpstr>Candara</vt:lpstr>
      <vt:lpstr>Courier New</vt:lpstr>
      <vt:lpstr>Symbol</vt:lpstr>
      <vt:lpstr>Times New Roman</vt:lpstr>
      <vt:lpstr>Wingdings</vt:lpstr>
      <vt:lpstr>自訂設計</vt:lpstr>
      <vt:lpstr>波形</vt:lpstr>
      <vt:lpstr>PowerPoint 簡報</vt:lpstr>
      <vt:lpstr>PowerPoint 簡報</vt:lpstr>
      <vt:lpstr>畢業專題的產出？</vt:lpstr>
      <vt:lpstr>112學年度畢業專題時程概況</vt:lpstr>
      <vt:lpstr>PowerPoint 簡報</vt:lpstr>
      <vt:lpstr>科技部大專學生研究計畫</vt:lpstr>
      <vt:lpstr>時  程(I)</vt:lpstr>
      <vt:lpstr>時  程(II)</vt:lpstr>
      <vt:lpstr>申請條件及方式</vt:lpstr>
      <vt:lpstr>校獎勵對象 及方式       系上另提供申請 同學每位6000元 獎學金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mayuki</dc:creator>
  <cp:lastModifiedBy>吳乾埼</cp:lastModifiedBy>
  <cp:revision>856</cp:revision>
  <cp:lastPrinted>2016-11-01T09:38:24Z</cp:lastPrinted>
  <dcterms:created xsi:type="dcterms:W3CDTF">2014-04-25T04:38:35Z</dcterms:created>
  <dcterms:modified xsi:type="dcterms:W3CDTF">2023-06-01T07:55:17Z</dcterms:modified>
</cp:coreProperties>
</file>